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5"/>
  </p:notesMasterIdLst>
  <p:sldIdLst>
    <p:sldId id="256" r:id="rId2"/>
    <p:sldId id="260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314" r:id="rId11"/>
    <p:sldId id="352" r:id="rId12"/>
    <p:sldId id="292" r:id="rId13"/>
    <p:sldId id="293" r:id="rId14"/>
    <p:sldId id="294" r:id="rId15"/>
    <p:sldId id="295" r:id="rId16"/>
    <p:sldId id="325" r:id="rId17"/>
    <p:sldId id="326" r:id="rId18"/>
    <p:sldId id="327" r:id="rId19"/>
    <p:sldId id="291" r:id="rId20"/>
    <p:sldId id="301" r:id="rId21"/>
    <p:sldId id="302" r:id="rId22"/>
    <p:sldId id="303" r:id="rId23"/>
    <p:sldId id="315" r:id="rId24"/>
    <p:sldId id="316" r:id="rId25"/>
    <p:sldId id="317" r:id="rId26"/>
    <p:sldId id="318" r:id="rId27"/>
    <p:sldId id="319" r:id="rId28"/>
    <p:sldId id="320" r:id="rId29"/>
    <p:sldId id="305" r:id="rId30"/>
    <p:sldId id="306" r:id="rId31"/>
    <p:sldId id="307" r:id="rId32"/>
    <p:sldId id="308" r:id="rId33"/>
    <p:sldId id="309" r:id="rId34"/>
    <p:sldId id="310" r:id="rId35"/>
    <p:sldId id="328" r:id="rId36"/>
    <p:sldId id="329" r:id="rId37"/>
    <p:sldId id="311" r:id="rId38"/>
    <p:sldId id="312" r:id="rId39"/>
    <p:sldId id="313" r:id="rId40"/>
    <p:sldId id="321" r:id="rId41"/>
    <p:sldId id="322" r:id="rId42"/>
    <p:sldId id="324" r:id="rId43"/>
    <p:sldId id="323" r:id="rId44"/>
    <p:sldId id="332" r:id="rId45"/>
    <p:sldId id="333" r:id="rId46"/>
    <p:sldId id="334" r:id="rId47"/>
    <p:sldId id="335" r:id="rId48"/>
    <p:sldId id="336" r:id="rId49"/>
    <p:sldId id="337" r:id="rId50"/>
    <p:sldId id="338" r:id="rId51"/>
    <p:sldId id="339" r:id="rId52"/>
    <p:sldId id="340" r:id="rId53"/>
    <p:sldId id="341" r:id="rId54"/>
    <p:sldId id="342" r:id="rId55"/>
    <p:sldId id="343" r:id="rId56"/>
    <p:sldId id="345" r:id="rId57"/>
    <p:sldId id="344" r:id="rId58"/>
    <p:sldId id="346" r:id="rId59"/>
    <p:sldId id="347" r:id="rId60"/>
    <p:sldId id="348" r:id="rId61"/>
    <p:sldId id="349" r:id="rId62"/>
    <p:sldId id="331" r:id="rId63"/>
    <p:sldId id="351" r:id="rId6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E0C23B8B-2B39-43B5-80FB-BFF4C1440EC8}">
          <p14:sldIdLst>
            <p14:sldId id="256"/>
            <p14:sldId id="260"/>
            <p14:sldId id="284"/>
            <p14:sldId id="285"/>
            <p14:sldId id="286"/>
            <p14:sldId id="287"/>
            <p14:sldId id="288"/>
            <p14:sldId id="289"/>
          </p14:sldIdLst>
        </p14:section>
        <p14:section name="未命名的章節" id="{93679617-59E9-41B7-884D-B69F97837E95}">
          <p14:sldIdLst>
            <p14:sldId id="290"/>
            <p14:sldId id="314"/>
            <p14:sldId id="352"/>
            <p14:sldId id="292"/>
            <p14:sldId id="293"/>
            <p14:sldId id="294"/>
            <p14:sldId id="295"/>
            <p14:sldId id="325"/>
            <p14:sldId id="326"/>
          </p14:sldIdLst>
        </p14:section>
        <p14:section name="未命名的章節" id="{C9B482BD-B04D-401F-8A08-99F665F4D1BC}">
          <p14:sldIdLst>
            <p14:sldId id="327"/>
            <p14:sldId id="291"/>
            <p14:sldId id="301"/>
            <p14:sldId id="302"/>
            <p14:sldId id="303"/>
            <p14:sldId id="315"/>
            <p14:sldId id="316"/>
            <p14:sldId id="317"/>
            <p14:sldId id="318"/>
            <p14:sldId id="319"/>
            <p14:sldId id="320"/>
            <p14:sldId id="305"/>
            <p14:sldId id="306"/>
            <p14:sldId id="307"/>
            <p14:sldId id="308"/>
            <p14:sldId id="309"/>
            <p14:sldId id="310"/>
            <p14:sldId id="328"/>
            <p14:sldId id="329"/>
            <p14:sldId id="311"/>
            <p14:sldId id="312"/>
            <p14:sldId id="313"/>
            <p14:sldId id="321"/>
            <p14:sldId id="322"/>
            <p14:sldId id="324"/>
            <p14:sldId id="323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5"/>
            <p14:sldId id="344"/>
            <p14:sldId id="346"/>
            <p14:sldId id="347"/>
            <p14:sldId id="348"/>
            <p14:sldId id="349"/>
            <p14:sldId id="331"/>
            <p14:sldId id="35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-1051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jpe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jpeg>
</file>

<file path=ppt/media/image30.tmp>
</file>

<file path=ppt/media/image31.gif>
</file>

<file path=ppt/media/image31.png>
</file>

<file path=ppt/media/image32.png>
</file>

<file path=ppt/media/image33.tmp>
</file>

<file path=ppt/media/image34.tmp>
</file>

<file path=ppt/media/image35.tmp>
</file>

<file path=ppt/media/image36.tmp>
</file>

<file path=ppt/media/image37.tmp>
</file>

<file path=ppt/media/image38.tmp>
</file>

<file path=ppt/media/image39.tmp>
</file>

<file path=ppt/media/image4.jpeg>
</file>

<file path=ppt/media/image40.tmp>
</file>

<file path=ppt/media/image41.tmp>
</file>

<file path=ppt/media/image42.tmp>
</file>

<file path=ppt/media/image43.tmp>
</file>

<file path=ppt/media/image44.tmp>
</file>

<file path=ppt/media/image45.tmp>
</file>

<file path=ppt/media/image46.tmp>
</file>

<file path=ppt/media/image47.tmp>
</file>

<file path=ppt/media/image48.tmp>
</file>

<file path=ppt/media/image5.jpeg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C6618B-EA95-49C5-9AD3-440FA334F61D}" type="datetimeFigureOut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6001E8-92FC-471E-B260-BFBCEBF223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6859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6001E8-92FC-471E-B260-BFBCEBF22319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0508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Freeform 31"/>
          <p:cNvSpPr>
            <a:spLocks/>
          </p:cNvSpPr>
          <p:nvPr/>
        </p:nvSpPr>
        <p:spPr bwMode="gray">
          <a:xfrm>
            <a:off x="0" y="3481388"/>
            <a:ext cx="9155113" cy="3376612"/>
          </a:xfrm>
          <a:custGeom>
            <a:avLst/>
            <a:gdLst>
              <a:gd name="T0" fmla="*/ 0 w 5767"/>
              <a:gd name="T1" fmla="*/ 1760 h 2127"/>
              <a:gd name="T2" fmla="*/ 5767 w 5767"/>
              <a:gd name="T3" fmla="*/ 0 h 2127"/>
              <a:gd name="T4" fmla="*/ 5760 w 5767"/>
              <a:gd name="T5" fmla="*/ 2127 h 2127"/>
              <a:gd name="T6" fmla="*/ 0 w 5767"/>
              <a:gd name="T7" fmla="*/ 2127 h 2127"/>
              <a:gd name="T8" fmla="*/ 0 w 5767"/>
              <a:gd name="T9" fmla="*/ 176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67" h="2127">
                <a:moveTo>
                  <a:pt x="0" y="1760"/>
                </a:moveTo>
                <a:lnTo>
                  <a:pt x="5767" y="0"/>
                </a:lnTo>
                <a:lnTo>
                  <a:pt x="5760" y="2127"/>
                </a:lnTo>
                <a:lnTo>
                  <a:pt x="0" y="2127"/>
                </a:lnTo>
                <a:lnTo>
                  <a:pt x="0" y="17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104" name="AutoShape 32" descr="06"/>
          <p:cNvSpPr>
            <a:spLocks noChangeArrowheads="1"/>
          </p:cNvSpPr>
          <p:nvPr/>
        </p:nvSpPr>
        <p:spPr bwMode="gray">
          <a:xfrm rot="-1015610">
            <a:off x="-141288" y="5310188"/>
            <a:ext cx="2541588" cy="573087"/>
          </a:xfrm>
          <a:prstGeom prst="parallelogram">
            <a:avLst>
              <a:gd name="adj" fmla="val 30059"/>
            </a:avLst>
          </a:prstGeom>
          <a:blipFill dpi="0" rotWithShape="1">
            <a:blip r:embed="rId2" cstate="print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105" name="AutoShape 33" descr="05"/>
          <p:cNvSpPr>
            <a:spLocks noChangeArrowheads="1"/>
          </p:cNvSpPr>
          <p:nvPr/>
        </p:nvSpPr>
        <p:spPr bwMode="gray">
          <a:xfrm rot="-1015610">
            <a:off x="2154238" y="4610100"/>
            <a:ext cx="2546350" cy="573088"/>
          </a:xfrm>
          <a:prstGeom prst="parallelogram">
            <a:avLst>
              <a:gd name="adj" fmla="val 30115"/>
            </a:avLst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106" name="AutoShape 34" descr="03"/>
          <p:cNvSpPr>
            <a:spLocks noChangeArrowheads="1"/>
          </p:cNvSpPr>
          <p:nvPr/>
        </p:nvSpPr>
        <p:spPr bwMode="gray">
          <a:xfrm rot="-1015610">
            <a:off x="4448175" y="3908425"/>
            <a:ext cx="2552700" cy="573088"/>
          </a:xfrm>
          <a:prstGeom prst="parallelogram">
            <a:avLst>
              <a:gd name="adj" fmla="val 30190"/>
            </a:avLst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107" name="AutoShape 35" descr="02"/>
          <p:cNvSpPr>
            <a:spLocks noChangeArrowheads="1"/>
          </p:cNvSpPr>
          <p:nvPr/>
        </p:nvSpPr>
        <p:spPr bwMode="gray">
          <a:xfrm rot="-1015610">
            <a:off x="6751638" y="3206750"/>
            <a:ext cx="2533650" cy="573088"/>
          </a:xfrm>
          <a:prstGeom prst="parallelogram">
            <a:avLst>
              <a:gd name="adj" fmla="val 29965"/>
            </a:avLst>
          </a:prstGeom>
          <a:blipFill dpi="0" rotWithShape="1">
            <a:blip r:embed="rId5" cstate="print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white">
          <a:xfrm>
            <a:off x="457200" y="6477000"/>
            <a:ext cx="2133600" cy="244475"/>
          </a:xfrm>
        </p:spPr>
        <p:txBody>
          <a:bodyPr/>
          <a:lstStyle>
            <a:lvl1pPr>
              <a:defRPr sz="1200"/>
            </a:lvl1pPr>
          </a:lstStyle>
          <a:p>
            <a:fld id="{0E7B7BD2-3E9D-4626-B5DB-40816FC06FF4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white">
          <a:xfrm>
            <a:off x="3124200" y="6477000"/>
            <a:ext cx="2895600" cy="244475"/>
          </a:xfrm>
        </p:spPr>
        <p:txBody>
          <a:bodyPr/>
          <a:lstStyle>
            <a:lvl1pPr>
              <a:defRPr sz="1200"/>
            </a:lvl1pPr>
          </a:lstStyle>
          <a:p>
            <a:endParaRPr lang="zh-TW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white">
          <a:xfrm>
            <a:off x="6553200" y="6477000"/>
            <a:ext cx="2133600" cy="244475"/>
          </a:xfrm>
        </p:spPr>
        <p:txBody>
          <a:bodyPr/>
          <a:lstStyle>
            <a:lvl1pPr>
              <a:defRPr sz="1200"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457200" y="2133600"/>
            <a:ext cx="5475288" cy="3810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noProof="0" dirty="0" smtClean="0"/>
              <a:t>按一下以編輯母片副標題樣式</a:t>
            </a:r>
            <a:endParaRPr lang="en-US" altLang="zh-TW" noProof="0" dirty="0" smtClean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1371600"/>
            <a:ext cx="8077200" cy="682625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>
              <a:defRPr sz="440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noProof="0" dirty="0" smtClean="0"/>
              <a:t>按一下以編輯母片標題樣式</a:t>
            </a:r>
            <a:endParaRPr lang="en-US" altLang="zh-TW" noProof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95339C-B078-4B78-8A93-0BCD190EEFC1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8245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10350" y="228600"/>
            <a:ext cx="2076450" cy="60198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6076950" cy="60198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4B1E4F7-96A6-4431-8BCE-DF08E184DEAC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0145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63563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381000" y="1295400"/>
            <a:ext cx="8305800" cy="4953000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按一下圖示以新增表格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381000" y="6400800"/>
            <a:ext cx="2133600" cy="320675"/>
          </a:xfrm>
        </p:spPr>
        <p:txBody>
          <a:bodyPr/>
          <a:lstStyle>
            <a:lvl1pPr>
              <a:defRPr/>
            </a:lvl1pPr>
          </a:lstStyle>
          <a:p>
            <a:fld id="{ED954B06-1375-4EB8-8170-2870CD04C053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2133600" cy="320675"/>
          </a:xfrm>
        </p:spPr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6899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460B9B-DD13-440E-BD82-19AEA4D9B845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9184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82157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81000" y="1295400"/>
            <a:ext cx="4076700" cy="4953000"/>
          </a:xfrm>
        </p:spPr>
        <p:txBody>
          <a:bodyPr/>
          <a:lstStyle>
            <a:lvl1pPr>
              <a:defRPr sz="2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sz="240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 sz="2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 sz="1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 sz="1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10100" y="1295400"/>
            <a:ext cx="4076700" cy="4953000"/>
          </a:xfrm>
        </p:spPr>
        <p:txBody>
          <a:bodyPr/>
          <a:lstStyle>
            <a:lvl1pPr>
              <a:defRPr sz="2800"/>
            </a:lvl1pPr>
            <a:lvl2pPr>
              <a:defRPr sz="2400">
                <a:solidFill>
                  <a:schemeClr val="accent1">
                    <a:lumMod val="75000"/>
                  </a:schemeClr>
                </a:solidFill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56100E8-ABD1-4724-B1F6-4E71DCC6FA01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46287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1F698B4-B1C4-43D0-B388-333C1FBFC1D5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0653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425F35-F943-4155-BBA1-094B0177C159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7242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CB8241-BA37-4C6C-BA8C-65C91FA375BC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8533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2F06214-AC6F-46B3-BF8F-944CC9CC57B6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7018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A464BC-D8ED-4F20-A3F8-A26C9BBD70CB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292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20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4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59" name="Object 35"/>
          <p:cNvGraphicFramePr>
            <a:graphicFrameLocks noChangeAspect="1"/>
          </p:cNvGraphicFramePr>
          <p:nvPr/>
        </p:nvGraphicFramePr>
        <p:xfrm>
          <a:off x="0" y="0"/>
          <a:ext cx="9144000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name="Image" r:id="rId15" imgW="13003175" imgH="1612698" progId="">
                  <p:embed/>
                </p:oleObj>
              </mc:Choice>
              <mc:Fallback>
                <p:oleObj name="Image" r:id="rId15" imgW="13003175" imgH="1612698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1066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699DE9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C0C0C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60" name="Freeform 36"/>
          <p:cNvSpPr>
            <a:spLocks/>
          </p:cNvSpPr>
          <p:nvPr/>
        </p:nvSpPr>
        <p:spPr bwMode="ltGray">
          <a:xfrm>
            <a:off x="0" y="0"/>
            <a:ext cx="9144000" cy="6858000"/>
          </a:xfrm>
          <a:custGeom>
            <a:avLst/>
            <a:gdLst>
              <a:gd name="T0" fmla="*/ 1488 w 5760"/>
              <a:gd name="T1" fmla="*/ 0 h 4320"/>
              <a:gd name="T2" fmla="*/ 564 w 5760"/>
              <a:gd name="T3" fmla="*/ 617 h 4320"/>
              <a:gd name="T4" fmla="*/ 0 w 5760"/>
              <a:gd name="T5" fmla="*/ 1734 h 4320"/>
              <a:gd name="T6" fmla="*/ 0 w 5760"/>
              <a:gd name="T7" fmla="*/ 4320 h 4320"/>
              <a:gd name="T8" fmla="*/ 5760 w 5760"/>
              <a:gd name="T9" fmla="*/ 4320 h 4320"/>
              <a:gd name="T10" fmla="*/ 5760 w 5760"/>
              <a:gd name="T11" fmla="*/ 0 h 4320"/>
              <a:gd name="T12" fmla="*/ 1488 w 5760"/>
              <a:gd name="T13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60" h="4320">
                <a:moveTo>
                  <a:pt x="1488" y="0"/>
                </a:moveTo>
                <a:cubicBezTo>
                  <a:pt x="1093" y="94"/>
                  <a:pt x="670" y="476"/>
                  <a:pt x="564" y="617"/>
                </a:cubicBezTo>
                <a:cubicBezTo>
                  <a:pt x="458" y="758"/>
                  <a:pt x="94" y="1117"/>
                  <a:pt x="0" y="1734"/>
                </a:cubicBez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1488" y="0"/>
                </a:lnTo>
                <a:close/>
              </a:path>
            </a:pathLst>
          </a:custGeom>
          <a:gradFill rotWithShape="1">
            <a:gsLst>
              <a:gs pos="0">
                <a:schemeClr val="accent1">
                  <a:alpha val="39000"/>
                </a:schemeClr>
              </a:gs>
              <a:gs pos="100000">
                <a:schemeClr val="accent1">
                  <a:gamma/>
                  <a:tint val="0"/>
                  <a:invGamma/>
                </a:scheme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grpSp>
        <p:nvGrpSpPr>
          <p:cNvPr id="1061" name="Group 37"/>
          <p:cNvGrpSpPr>
            <a:grpSpLocks/>
          </p:cNvGrpSpPr>
          <p:nvPr/>
        </p:nvGrpSpPr>
        <p:grpSpPr bwMode="auto">
          <a:xfrm>
            <a:off x="0" y="914400"/>
            <a:ext cx="9144000" cy="350838"/>
            <a:chOff x="0" y="672"/>
            <a:chExt cx="5760" cy="221"/>
          </a:xfrm>
        </p:grpSpPr>
        <p:sp>
          <p:nvSpPr>
            <p:cNvPr id="1062" name="AutoShape 38" descr="06"/>
            <p:cNvSpPr>
              <a:spLocks noChangeArrowheads="1"/>
            </p:cNvSpPr>
            <p:nvPr userDrawn="1"/>
          </p:nvSpPr>
          <p:spPr bwMode="gray">
            <a:xfrm>
              <a:off x="0" y="674"/>
              <a:ext cx="1443" cy="219"/>
            </a:xfrm>
            <a:prstGeom prst="parallelogram">
              <a:avLst>
                <a:gd name="adj" fmla="val 0"/>
              </a:avLst>
            </a:prstGeom>
            <a:blipFill dpi="0" rotWithShape="1">
              <a:blip r:embed="rId17" cstate="print"/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063" name="AutoShape 39" descr="05"/>
            <p:cNvSpPr>
              <a:spLocks noChangeArrowheads="1"/>
            </p:cNvSpPr>
            <p:nvPr userDrawn="1"/>
          </p:nvSpPr>
          <p:spPr bwMode="gray">
            <a:xfrm>
              <a:off x="1434" y="674"/>
              <a:ext cx="1446" cy="219"/>
            </a:xfrm>
            <a:prstGeom prst="parallelogram">
              <a:avLst>
                <a:gd name="adj" fmla="val 0"/>
              </a:avLst>
            </a:prstGeom>
            <a:blipFill dpi="0" rotWithShape="1">
              <a:blip r:embed="rId18" cstate="print"/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064" name="AutoShape 40" descr="03"/>
            <p:cNvSpPr>
              <a:spLocks noChangeArrowheads="1"/>
            </p:cNvSpPr>
            <p:nvPr userDrawn="1"/>
          </p:nvSpPr>
          <p:spPr bwMode="gray">
            <a:xfrm>
              <a:off x="2876" y="674"/>
              <a:ext cx="1449" cy="219"/>
            </a:xfrm>
            <a:prstGeom prst="parallelogram">
              <a:avLst>
                <a:gd name="adj" fmla="val 0"/>
              </a:avLst>
            </a:prstGeom>
            <a:blipFill dpi="0" rotWithShape="1">
              <a:blip r:embed="rId19" cstate="print"/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065" name="AutoShape 41" descr="02"/>
            <p:cNvSpPr>
              <a:spLocks noChangeArrowheads="1"/>
            </p:cNvSpPr>
            <p:nvPr userDrawn="1"/>
          </p:nvSpPr>
          <p:spPr bwMode="gray">
            <a:xfrm>
              <a:off x="4322" y="672"/>
              <a:ext cx="1438" cy="219"/>
            </a:xfrm>
            <a:prstGeom prst="parallelogram">
              <a:avLst>
                <a:gd name="adj" fmla="val 0"/>
              </a:avLst>
            </a:prstGeom>
            <a:blipFill dpi="0" rotWithShape="1">
              <a:blip r:embed="rId20" cstate="print"/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</p:grp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295400"/>
            <a:ext cx="83058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altLang="zh-TW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81000" y="6400800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新細明體" charset="-120"/>
              </a:defRPr>
            </a:lvl1pPr>
          </a:lstStyle>
          <a:p>
            <a:fld id="{ED5837F8-D7AD-43A8-8CFB-3AA53C35B089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00800"/>
            <a:ext cx="2895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新細明體" charset="-120"/>
              </a:defRPr>
            </a:lvl1pPr>
          </a:lstStyle>
          <a:p>
            <a:endParaRPr lang="zh-TW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新細明體" charset="-120"/>
              </a:defRPr>
            </a:lvl1pPr>
          </a:lstStyle>
          <a:p>
            <a:fld id="{2BAA5B75-57F7-4119-BE5F-F18AB71A3A8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7200" y="228600"/>
            <a:ext cx="82296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  <a:endParaRPr lang="en-US" altLang="zh-TW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mp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mp"/><Relationship Id="rId2" Type="http://schemas.openxmlformats.org/officeDocument/2006/relationships/image" Target="../media/image29.tmp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mp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mp"/><Relationship Id="rId2" Type="http://schemas.openxmlformats.org/officeDocument/2006/relationships/image" Target="../media/image34.tmp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mp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mp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mp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mp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mp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tmp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mp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tmp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tmp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tmp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mp"/><Relationship Id="rId2" Type="http://schemas.openxmlformats.org/officeDocument/2006/relationships/image" Target="../media/image46.tmp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tmp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 smtClean="0"/>
              <a:t>主講人：蔡進金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57200" y="1371600"/>
            <a:ext cx="8219256" cy="682625"/>
          </a:xfrm>
        </p:spPr>
        <p:txBody>
          <a:bodyPr/>
          <a:lstStyle/>
          <a:p>
            <a:r>
              <a:rPr lang="zh-TW" altLang="en-US" sz="4000" dirty="0"/>
              <a:t>用</a:t>
            </a:r>
            <a:r>
              <a:rPr lang="en-US" altLang="zh-TW" sz="4000" dirty="0"/>
              <a:t>Python</a:t>
            </a:r>
            <a:r>
              <a:rPr lang="zh-TW" altLang="en-US" sz="4000" dirty="0"/>
              <a:t>程式學習金融交易</a:t>
            </a:r>
            <a:r>
              <a:rPr lang="zh-TW" altLang="en-US" sz="4000" dirty="0" smtClean="0"/>
              <a:t>策略</a:t>
            </a:r>
            <a:r>
              <a:rPr lang="en-US" altLang="zh-TW" sz="4000" dirty="0" smtClean="0"/>
              <a:t>(</a:t>
            </a:r>
            <a:r>
              <a:rPr lang="zh-TW" altLang="en-US" sz="4000" dirty="0" smtClean="0"/>
              <a:t>續</a:t>
            </a:r>
            <a:r>
              <a:rPr lang="en-US" altLang="zh-TW" sz="4000" dirty="0" smtClean="0"/>
              <a:t>)</a:t>
            </a:r>
            <a:endParaRPr lang="zh-TW" altLang="en-US" sz="40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79C2BB3-FDA3-4F04-A105-00D5ECD3C8D4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2183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10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自製模組</a:t>
            </a:r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(module)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介紹一</a:t>
            </a:r>
            <a:endParaRPr lang="zh-TW" altLang="en-US" sz="32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735236" y="1484783"/>
            <a:ext cx="7725196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將抓取股價資料的動作寫成模組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2800" dirty="0"/>
              <a:t>程式可被重複利用</a:t>
            </a:r>
            <a:endParaRPr lang="en-US" altLang="zh-TW" sz="2800" dirty="0"/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2800" dirty="0" smtClean="0"/>
              <a:t>可以</a:t>
            </a:r>
            <a:r>
              <a:rPr lang="zh-TW" altLang="en-US" sz="2800" dirty="0"/>
              <a:t>減少大量重複而不必要的</a:t>
            </a:r>
            <a:r>
              <a:rPr lang="zh-TW" altLang="en-US" sz="2800" dirty="0" smtClean="0"/>
              <a:t>開發</a:t>
            </a:r>
            <a:endParaRPr lang="en-US" altLang="zh-TW" sz="2800" dirty="0" smtClean="0"/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2800" dirty="0" smtClean="0"/>
              <a:t>能夠</a:t>
            </a:r>
            <a:r>
              <a:rPr lang="zh-TW" altLang="en-US" sz="2800" dirty="0"/>
              <a:t>使我們的設計更有架構跟</a:t>
            </a:r>
            <a:r>
              <a:rPr lang="zh-TW" altLang="en-US" sz="2800" dirty="0" smtClean="0"/>
              <a:t>章法</a:t>
            </a:r>
            <a:endParaRPr lang="en-US" altLang="zh-TW" sz="2800" dirty="0" smtClean="0"/>
          </a:p>
          <a:p>
            <a:pPr marL="914400" lvl="1" indent="-457200">
              <a:buFont typeface="Wingdings" panose="05000000000000000000" pitchFamily="2" charset="2"/>
              <a:buChar char="ü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將抓取股價資料的程式碼寫成模組，期望輸入</a:t>
            </a:r>
            <a:r>
              <a:rPr lang="en-US" altLang="zh-TW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zh-TW" altLang="en-US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股號、起始日期、結束日期</a:t>
            </a:r>
            <a:r>
              <a:rPr lang="en-US" altLang="zh-TW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，即能取得該期間的股價日資料。</a:t>
            </a:r>
            <a:endParaRPr lang="zh-TW" altLang="en-US" sz="28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4558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擷取</a:t>
            </a:r>
            <a:r>
              <a:rPr lang="en-US" altLang="zh-TW" dirty="0" smtClean="0"/>
              <a:t>Google Finance</a:t>
            </a:r>
            <a:r>
              <a:rPr lang="zh-TW" altLang="en-US" dirty="0" smtClean="0"/>
              <a:t>台股資料的關鍵</a:t>
            </a:r>
            <a:endParaRPr lang="zh-TW" altLang="en-US" dirty="0"/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 smtClean="0"/>
              <a:t>網址中所包含的元素</a:t>
            </a:r>
            <a:endParaRPr lang="en-US" altLang="zh-TW" sz="2800" dirty="0" smtClean="0"/>
          </a:p>
          <a:p>
            <a:pPr lvl="1"/>
            <a:r>
              <a:rPr lang="en-US" altLang="zh-TW" sz="1800" dirty="0"/>
              <a:t>https://</a:t>
            </a:r>
            <a:r>
              <a:rPr lang="en-US" altLang="zh-TW" sz="1800" dirty="0" smtClean="0"/>
              <a:t>www.google.com/finance/historical?cid=</a:t>
            </a:r>
            <a:r>
              <a:rPr lang="en-US" altLang="zh-TW" sz="1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674465</a:t>
            </a:r>
            <a:r>
              <a:rPr lang="en-US" altLang="zh-TW" sz="1800" dirty="0" smtClean="0"/>
              <a:t>&amp;startdate=</a:t>
            </a:r>
            <a:r>
              <a:rPr lang="en-US" altLang="zh-TW" sz="1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Jul</a:t>
            </a:r>
            <a:r>
              <a:rPr lang="en-US" altLang="zh-TW" sz="1800" dirty="0" smtClean="0"/>
              <a:t>%20</a:t>
            </a:r>
            <a:r>
              <a:rPr lang="en-US" altLang="zh-TW" sz="1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14</a:t>
            </a:r>
            <a:r>
              <a:rPr lang="en-US" altLang="zh-TW" sz="1800" dirty="0" smtClean="0"/>
              <a:t>%2C%20</a:t>
            </a:r>
            <a:r>
              <a:rPr lang="en-US" altLang="zh-TW" sz="1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2016</a:t>
            </a:r>
            <a:r>
              <a:rPr lang="en-US" altLang="zh-TW" sz="1800" dirty="0" smtClean="0"/>
              <a:t>&amp;enddate=</a:t>
            </a:r>
            <a:r>
              <a:rPr lang="en-US" altLang="zh-TW" sz="1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Jul</a:t>
            </a:r>
            <a:r>
              <a:rPr lang="en-US" altLang="zh-TW" sz="1800" dirty="0" smtClean="0"/>
              <a:t>%20</a:t>
            </a:r>
            <a:r>
              <a:rPr lang="en-US" altLang="zh-TW" sz="1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13</a:t>
            </a:r>
            <a:r>
              <a:rPr lang="en-US" altLang="zh-TW" sz="1800" dirty="0" smtClean="0"/>
              <a:t>%2C%20</a:t>
            </a:r>
            <a:r>
              <a:rPr lang="en-US" altLang="zh-TW" sz="1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2017</a:t>
            </a:r>
            <a:r>
              <a:rPr lang="en-US" altLang="zh-TW" sz="1800" dirty="0" smtClean="0"/>
              <a:t>&amp;num=</a:t>
            </a:r>
            <a:r>
              <a:rPr lang="en-US" altLang="zh-TW" sz="1800" u="sng" dirty="0" smtClean="0">
                <a:solidFill>
                  <a:srgbClr val="FF0000"/>
                </a:solidFill>
              </a:rPr>
              <a:t>30</a:t>
            </a:r>
            <a:r>
              <a:rPr lang="en-US" altLang="zh-TW" sz="1800" dirty="0" smtClean="0"/>
              <a:t>&amp;ei=s_xnWcD5FoKW0wT47oewDg&amp;start=</a:t>
            </a:r>
            <a:r>
              <a:rPr lang="en-US" altLang="zh-TW" sz="1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30</a:t>
            </a:r>
          </a:p>
          <a:p>
            <a:pPr lvl="1"/>
            <a:r>
              <a:rPr lang="en-US" altLang="zh-TW" sz="2000" dirty="0" smtClean="0">
                <a:solidFill>
                  <a:schemeClr val="tx1"/>
                </a:solidFill>
                <a:cs typeface="+mn-cs"/>
              </a:rPr>
              <a:t>674465</a:t>
            </a:r>
            <a:r>
              <a:rPr lang="zh-TW" altLang="en-US" sz="2000" dirty="0" smtClean="0">
                <a:solidFill>
                  <a:schemeClr val="tx1"/>
                </a:solidFill>
                <a:cs typeface="+mn-cs"/>
              </a:rPr>
              <a:t>：台積電</a:t>
            </a:r>
            <a:r>
              <a:rPr lang="en-US" altLang="zh-TW" sz="2000" dirty="0" smtClean="0">
                <a:solidFill>
                  <a:schemeClr val="tx1"/>
                </a:solidFill>
                <a:cs typeface="+mn-cs"/>
              </a:rPr>
              <a:t>(2330)</a:t>
            </a:r>
            <a:r>
              <a:rPr lang="zh-TW" altLang="en-US" sz="2000" dirty="0" smtClean="0">
                <a:solidFill>
                  <a:schemeClr val="tx1"/>
                </a:solidFill>
                <a:cs typeface="+mn-cs"/>
              </a:rPr>
              <a:t>在</a:t>
            </a:r>
            <a:r>
              <a:rPr lang="en-US" altLang="zh-TW" sz="2000" dirty="0" smtClean="0">
                <a:solidFill>
                  <a:schemeClr val="tx1"/>
                </a:solidFill>
                <a:cs typeface="+mn-cs"/>
              </a:rPr>
              <a:t>Google</a:t>
            </a:r>
            <a:r>
              <a:rPr lang="zh-TW" altLang="en-US" sz="2000" dirty="0" smtClean="0">
                <a:solidFill>
                  <a:schemeClr val="tx1"/>
                </a:solidFill>
                <a:cs typeface="+mn-cs"/>
              </a:rPr>
              <a:t>的</a:t>
            </a:r>
            <a:r>
              <a:rPr lang="en-US" altLang="zh-TW" sz="2000" dirty="0" smtClean="0">
                <a:solidFill>
                  <a:schemeClr val="tx1"/>
                </a:solidFill>
                <a:cs typeface="+mn-cs"/>
              </a:rPr>
              <a:t>ID</a:t>
            </a:r>
            <a:r>
              <a:rPr lang="zh-TW" altLang="en-US" sz="2000" dirty="0" smtClean="0">
                <a:solidFill>
                  <a:schemeClr val="tx1"/>
                </a:solidFill>
                <a:cs typeface="+mn-cs"/>
              </a:rPr>
              <a:t>，需作轉換</a:t>
            </a:r>
            <a:endParaRPr lang="en-US" altLang="zh-TW" sz="2000" dirty="0" smtClean="0">
              <a:solidFill>
                <a:schemeClr val="tx1"/>
              </a:solidFill>
              <a:cs typeface="+mn-cs"/>
            </a:endParaRPr>
          </a:p>
          <a:p>
            <a:pPr lvl="1"/>
            <a:r>
              <a:rPr lang="en-US" altLang="zh-TW" sz="2000" dirty="0" smtClean="0">
                <a:solidFill>
                  <a:schemeClr val="tx1"/>
                </a:solidFill>
                <a:cs typeface="+mn-cs"/>
              </a:rPr>
              <a:t>Jul-14-2016</a:t>
            </a:r>
            <a:r>
              <a:rPr lang="zh-TW" altLang="en-US" sz="2000" dirty="0" smtClean="0">
                <a:solidFill>
                  <a:schemeClr val="tx1"/>
                </a:solidFill>
                <a:cs typeface="+mn-cs"/>
              </a:rPr>
              <a:t>：起始日期</a:t>
            </a:r>
            <a:endParaRPr lang="en-US" altLang="zh-TW" sz="2000" dirty="0" smtClean="0">
              <a:solidFill>
                <a:schemeClr val="tx1"/>
              </a:solidFill>
              <a:cs typeface="+mn-cs"/>
            </a:endParaRPr>
          </a:p>
          <a:p>
            <a:pPr lvl="1"/>
            <a:r>
              <a:rPr lang="en-US" altLang="zh-TW" sz="2000" dirty="0" smtClean="0">
                <a:solidFill>
                  <a:schemeClr val="tx1"/>
                </a:solidFill>
                <a:cs typeface="+mn-cs"/>
              </a:rPr>
              <a:t>Jul-13-2017</a:t>
            </a:r>
            <a:r>
              <a:rPr lang="zh-TW" altLang="en-US" sz="2000" dirty="0" smtClean="0">
                <a:solidFill>
                  <a:schemeClr val="tx1"/>
                </a:solidFill>
                <a:cs typeface="+mn-cs"/>
              </a:rPr>
              <a:t>：截止日期</a:t>
            </a:r>
            <a:endParaRPr lang="en-US" altLang="zh-TW" sz="2000" dirty="0" smtClean="0">
              <a:solidFill>
                <a:schemeClr val="tx1"/>
              </a:solidFill>
              <a:cs typeface="+mn-cs"/>
            </a:endParaRPr>
          </a:p>
          <a:p>
            <a:pPr lvl="1"/>
            <a:r>
              <a:rPr lang="en-US" altLang="zh-TW" sz="2000" dirty="0" smtClean="0">
                <a:solidFill>
                  <a:schemeClr val="tx1"/>
                </a:solidFill>
                <a:cs typeface="+mn-cs"/>
              </a:rPr>
              <a:t>&amp;</a:t>
            </a:r>
            <a:r>
              <a:rPr lang="en-US" altLang="zh-TW" sz="2000" dirty="0" err="1" smtClean="0">
                <a:solidFill>
                  <a:schemeClr val="tx1"/>
                </a:solidFill>
                <a:cs typeface="+mn-cs"/>
              </a:rPr>
              <a:t>num</a:t>
            </a:r>
            <a:r>
              <a:rPr lang="en-US" altLang="zh-TW" sz="2000" dirty="0" smtClean="0">
                <a:solidFill>
                  <a:schemeClr val="tx1"/>
                </a:solidFill>
                <a:cs typeface="+mn-cs"/>
              </a:rPr>
              <a:t>=30</a:t>
            </a:r>
            <a:r>
              <a:rPr lang="zh-TW" altLang="en-US" sz="2000" dirty="0" smtClean="0">
                <a:solidFill>
                  <a:schemeClr val="tx1"/>
                </a:solidFill>
                <a:cs typeface="+mn-cs"/>
              </a:rPr>
              <a:t>：每頁擷取資料筆數</a:t>
            </a:r>
            <a:endParaRPr lang="en-US" altLang="zh-TW" sz="2000" dirty="0" smtClean="0">
              <a:solidFill>
                <a:schemeClr val="tx1"/>
              </a:solidFill>
              <a:cs typeface="+mn-cs"/>
            </a:endParaRPr>
          </a:p>
          <a:p>
            <a:pPr lvl="1"/>
            <a:r>
              <a:rPr lang="en-US" altLang="zh-TW" sz="2000" dirty="0" smtClean="0">
                <a:solidFill>
                  <a:schemeClr val="tx1"/>
                </a:solidFill>
                <a:cs typeface="+mn-cs"/>
              </a:rPr>
              <a:t>&amp;start=30</a:t>
            </a:r>
            <a:r>
              <a:rPr lang="zh-TW" altLang="en-US" sz="2000" dirty="0" smtClean="0">
                <a:solidFill>
                  <a:schemeClr val="tx1"/>
                </a:solidFill>
                <a:cs typeface="+mn-cs"/>
              </a:rPr>
              <a:t>：開始資料編號</a:t>
            </a:r>
            <a:endParaRPr lang="zh-TW" altLang="en-US" sz="2000" dirty="0">
              <a:solidFill>
                <a:schemeClr val="tx1"/>
              </a:solidFill>
              <a:cs typeface="+mn-cs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11</a:t>
            </a:fld>
            <a:endParaRPr lang="zh-TW" altLang="en-US"/>
          </a:p>
        </p:txBody>
      </p:sp>
      <p:pic>
        <p:nvPicPr>
          <p:cNvPr id="8" name="圖片 7" descr="Taiwan Semiconductor Mfg. Co. Ltd.: TPE:2330 historical prices - Google Finance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990"/>
          <a:stretch/>
        </p:blipFill>
        <p:spPr>
          <a:xfrm>
            <a:off x="0" y="4653136"/>
            <a:ext cx="9144000" cy="171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8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12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Class_getGoogleFinance.py</a:t>
            </a:r>
            <a:endParaRPr lang="zh-TW" altLang="en-US" sz="3200" dirty="0"/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2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13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Class_getGoogleFinance.py</a:t>
            </a:r>
            <a:endParaRPr lang="zh-TW" altLang="en-US" sz="3200" dirty="0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Class_getGoogleFinance.py</a:t>
            </a:r>
            <a:endParaRPr lang="zh-TW" altLang="en-US" sz="3200" dirty="0"/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50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Class_getGoogleFinance.py</a:t>
            </a:r>
            <a:endParaRPr lang="zh-TW" altLang="en-US" sz="3200" dirty="0"/>
          </a:p>
        </p:txBody>
      </p:sp>
      <p:pic>
        <p:nvPicPr>
          <p:cNvPr id="9" name="圖片 8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55" b="23931"/>
          <a:stretch/>
        </p:blipFill>
        <p:spPr>
          <a:xfrm>
            <a:off x="13072" y="2924944"/>
            <a:ext cx="9144000" cy="3378200"/>
          </a:xfrm>
          <a:prstGeom prst="rect">
            <a:avLst/>
          </a:prstGeom>
        </p:spPr>
      </p:pic>
      <p:pic>
        <p:nvPicPr>
          <p:cNvPr id="7" name="圖片 6" descr="Spyder (Python 3.6)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55" b="4148"/>
          <a:stretch/>
        </p:blipFill>
        <p:spPr>
          <a:xfrm>
            <a:off x="13444" y="1422400"/>
            <a:ext cx="9144000" cy="146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6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類別</a:t>
            </a:r>
            <a:r>
              <a:rPr lang="en-US" altLang="zh-TW" dirty="0" smtClean="0"/>
              <a:t>(class)</a:t>
            </a:r>
            <a:r>
              <a:rPr lang="zh-TW" altLang="en-US" dirty="0" smtClean="0"/>
              <a:t>說明：</a:t>
            </a:r>
            <a:r>
              <a:rPr lang="en-US" altLang="zh-TW" dirty="0" smtClean="0"/>
              <a:t>    </a:t>
            </a:r>
            <a:r>
              <a:rPr lang="en-US" altLang="zh-TW" dirty="0" err="1" smtClean="0"/>
              <a:t>GetGoogleFinance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 smtClean="0"/>
              <a:t>初始化</a:t>
            </a:r>
            <a:r>
              <a:rPr lang="en-US" altLang="zh-TW" sz="2800" dirty="0" smtClean="0"/>
              <a:t>(</a:t>
            </a:r>
            <a:r>
              <a:rPr lang="zh-TW" altLang="en-US" sz="2800" dirty="0" smtClean="0"/>
              <a:t>股票代號、起始日期、截止日期</a:t>
            </a:r>
            <a:r>
              <a:rPr lang="en-US" altLang="zh-TW" sz="2800" dirty="0" smtClean="0"/>
              <a:t>)</a:t>
            </a:r>
          </a:p>
          <a:p>
            <a:pPr lvl="1"/>
            <a:r>
              <a:rPr lang="en-US" altLang="zh-TW" sz="2400" dirty="0"/>
              <a:t> </a:t>
            </a:r>
            <a:r>
              <a:rPr lang="zh-TW" altLang="en-US" sz="2400" dirty="0" smtClean="0"/>
              <a:t>設定日期格式</a:t>
            </a:r>
            <a:r>
              <a:rPr lang="en-US" altLang="zh-TW" sz="2400" dirty="0" smtClean="0"/>
              <a:t>(%</a:t>
            </a:r>
            <a:r>
              <a:rPr lang="en-US" altLang="zh-TW" sz="2400" dirty="0" err="1" smtClean="0"/>
              <a:t>Y%m%d</a:t>
            </a:r>
            <a:r>
              <a:rPr lang="en-US" altLang="zh-TW" sz="2400" dirty="0" smtClean="0"/>
              <a:t>)</a:t>
            </a:r>
            <a:endParaRPr lang="en-US" altLang="zh-TW" sz="2400" dirty="0"/>
          </a:p>
          <a:p>
            <a:pPr lvl="1"/>
            <a:r>
              <a:rPr lang="en-US" altLang="zh-TW" sz="2400" dirty="0"/>
              <a:t> </a:t>
            </a:r>
            <a:r>
              <a:rPr lang="zh-TW" altLang="en-US" sz="2400" dirty="0" smtClean="0"/>
              <a:t>設定檔名</a:t>
            </a:r>
            <a:r>
              <a:rPr lang="en-US" altLang="zh-TW" sz="2400" dirty="0" smtClean="0"/>
              <a:t>(stkno+start+end).xlsx</a:t>
            </a:r>
            <a:endParaRPr lang="en-US" altLang="zh-TW" sz="2400" dirty="0"/>
          </a:p>
          <a:p>
            <a:pPr lvl="1"/>
            <a:endParaRPr lang="en-US" altLang="zh-TW" sz="2400" dirty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00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savetoexcel</a:t>
            </a:r>
            <a:endParaRPr lang="en-US" altLang="zh-TW" dirty="0"/>
          </a:p>
          <a:p>
            <a:pPr lvl="1"/>
            <a:r>
              <a:rPr lang="zh-TW" altLang="en-US" sz="2400" dirty="0" smtClean="0"/>
              <a:t>參數：資料</a:t>
            </a:r>
            <a:r>
              <a:rPr lang="en-US" altLang="zh-TW" sz="2400" dirty="0" smtClean="0"/>
              <a:t>(</a:t>
            </a:r>
            <a:r>
              <a:rPr lang="en-US" altLang="zh-TW" sz="2400" dirty="0" err="1" smtClean="0"/>
              <a:t>dataframe</a:t>
            </a:r>
            <a:r>
              <a:rPr lang="en-US" altLang="zh-TW" sz="2400" dirty="0" smtClean="0"/>
              <a:t>)</a:t>
            </a:r>
            <a:r>
              <a:rPr lang="zh-TW" altLang="en-US" sz="2400" dirty="0" smtClean="0"/>
              <a:t>、工作表名稱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功能：將傳入的資料</a:t>
            </a:r>
            <a:r>
              <a:rPr lang="en-US" altLang="zh-TW" sz="2400" dirty="0" smtClean="0"/>
              <a:t>(</a:t>
            </a:r>
            <a:r>
              <a:rPr lang="en-US" altLang="zh-TW" sz="2400" dirty="0" err="1" smtClean="0"/>
              <a:t>dataframe</a:t>
            </a:r>
            <a:r>
              <a:rPr lang="en-US" altLang="zh-TW" sz="2400" dirty="0" smtClean="0"/>
              <a:t>)</a:t>
            </a:r>
            <a:r>
              <a:rPr lang="zh-TW" altLang="en-US" sz="2400" dirty="0" smtClean="0"/>
              <a:t>存入</a:t>
            </a:r>
            <a:r>
              <a:rPr lang="en-US" altLang="zh-TW" sz="2400" dirty="0" smtClean="0"/>
              <a:t>EXCEL</a:t>
            </a:r>
            <a:r>
              <a:rPr lang="zh-TW" altLang="en-US" sz="2400" dirty="0" smtClean="0"/>
              <a:t>檔案</a:t>
            </a:r>
            <a:endParaRPr lang="en-US" altLang="zh-TW" sz="2400" dirty="0" smtClean="0"/>
          </a:p>
          <a:p>
            <a:r>
              <a:rPr lang="en-US" altLang="zh-TW" dirty="0" err="1" smtClean="0"/>
              <a:t>getid</a:t>
            </a:r>
            <a:endParaRPr lang="en-US" altLang="zh-TW" sz="2400" dirty="0"/>
          </a:p>
          <a:p>
            <a:pPr lvl="1"/>
            <a:r>
              <a:rPr lang="zh-TW" altLang="en-US" sz="2400" dirty="0"/>
              <a:t>功能</a:t>
            </a:r>
            <a:r>
              <a:rPr lang="zh-TW" altLang="en-US" sz="2400" dirty="0" smtClean="0"/>
              <a:t>：將類別建立時傳入的股票代號，轉換為查詢</a:t>
            </a:r>
            <a:r>
              <a:rPr lang="en-US" altLang="zh-TW" sz="2400" dirty="0" smtClean="0"/>
              <a:t>Google Finance</a:t>
            </a:r>
            <a:r>
              <a:rPr lang="zh-TW" altLang="en-US" sz="2400" dirty="0" smtClean="0"/>
              <a:t>所需的</a:t>
            </a:r>
            <a:r>
              <a:rPr lang="en-US" altLang="zh-TW" sz="2400" dirty="0" smtClean="0"/>
              <a:t>id</a:t>
            </a:r>
            <a:endParaRPr lang="en-US" altLang="zh-TW" sz="2400" dirty="0"/>
          </a:p>
          <a:p>
            <a:pPr lvl="1"/>
            <a:endParaRPr lang="en-US" altLang="zh-TW" sz="2400" dirty="0" smtClean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757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getstock</a:t>
            </a:r>
            <a:endParaRPr lang="en-US" altLang="zh-TW" dirty="0"/>
          </a:p>
          <a:p>
            <a:pPr lvl="1"/>
            <a:r>
              <a:rPr lang="zh-TW" altLang="en-US" sz="2400" dirty="0" smtClean="0"/>
              <a:t>參數：排序順序</a:t>
            </a:r>
            <a:r>
              <a:rPr lang="en-US" altLang="zh-TW" sz="2400" dirty="0" smtClean="0"/>
              <a:t>(</a:t>
            </a:r>
            <a:r>
              <a:rPr lang="en-US" altLang="zh-TW" sz="2400" dirty="0" err="1" smtClean="0"/>
              <a:t>asc</a:t>
            </a:r>
            <a:r>
              <a:rPr lang="en-US" altLang="zh-TW" sz="2400" dirty="0" smtClean="0"/>
              <a:t>=False)</a:t>
            </a:r>
          </a:p>
          <a:p>
            <a:pPr lvl="1"/>
            <a:r>
              <a:rPr lang="zh-TW" altLang="en-US" sz="2400" dirty="0" smtClean="0"/>
              <a:t>功能：</a:t>
            </a:r>
            <a:endParaRPr lang="en-US" altLang="zh-TW" sz="2400" dirty="0" smtClean="0"/>
          </a:p>
          <a:p>
            <a:pPr lvl="2"/>
            <a:r>
              <a:rPr lang="zh-TW" altLang="en-US" sz="2000" dirty="0" smtClean="0"/>
              <a:t>將建立類別時傳入的起迄日期，及轉換後的</a:t>
            </a:r>
            <a:r>
              <a:rPr lang="en-US" altLang="zh-TW" sz="2000" dirty="0" smtClean="0"/>
              <a:t>id</a:t>
            </a:r>
            <a:r>
              <a:rPr lang="zh-TW" altLang="en-US" sz="2000" dirty="0" smtClean="0"/>
              <a:t>，組合為查詢</a:t>
            </a:r>
            <a:r>
              <a:rPr lang="en-US" altLang="zh-TW" sz="2000" dirty="0" smtClean="0"/>
              <a:t>URL</a:t>
            </a:r>
            <a:r>
              <a:rPr lang="zh-TW" altLang="en-US" sz="2000" dirty="0" smtClean="0"/>
              <a:t>，以每回查詢</a:t>
            </a:r>
            <a:r>
              <a:rPr lang="en-US" altLang="zh-TW" sz="2000" dirty="0" smtClean="0"/>
              <a:t>200</a:t>
            </a:r>
            <a:r>
              <a:rPr lang="zh-TW" altLang="en-US" sz="2000" dirty="0" smtClean="0"/>
              <a:t>筆的方式，自</a:t>
            </a:r>
            <a:r>
              <a:rPr lang="en-US" altLang="zh-TW" sz="2000" dirty="0" smtClean="0"/>
              <a:t>Google Finance</a:t>
            </a:r>
            <a:r>
              <a:rPr lang="zh-TW" altLang="en-US" sz="2000" dirty="0" smtClean="0"/>
              <a:t>網站將資料查回，直到查詢不到資料為止。</a:t>
            </a:r>
            <a:endParaRPr lang="en-US" altLang="zh-TW" sz="2000" dirty="0" smtClean="0"/>
          </a:p>
          <a:p>
            <a:pPr lvl="2"/>
            <a:r>
              <a:rPr lang="zh-TW" altLang="en-US" sz="2000" dirty="0" smtClean="0"/>
              <a:t>將查到的資料型態轉為數字型態</a:t>
            </a:r>
            <a:endParaRPr lang="en-US" altLang="zh-TW" sz="2000" dirty="0" smtClean="0"/>
          </a:p>
          <a:p>
            <a:pPr lvl="2"/>
            <a:r>
              <a:rPr lang="zh-TW" altLang="en-US" sz="2000" dirty="0" smtClean="0"/>
              <a:t>日期資料轉為</a:t>
            </a:r>
            <a:r>
              <a:rPr lang="en-US" altLang="zh-TW" sz="2000" dirty="0" smtClean="0"/>
              <a:t>(%b %d %Y)</a:t>
            </a:r>
          </a:p>
          <a:p>
            <a:pPr lvl="2"/>
            <a:r>
              <a:rPr lang="zh-TW" altLang="en-US" sz="2000" dirty="0" smtClean="0"/>
              <a:t>按輸入參數的要求排序</a:t>
            </a:r>
            <a:endParaRPr lang="en-US" altLang="zh-TW" sz="2000" dirty="0" smtClean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571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19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自製套件</a:t>
            </a:r>
            <a:endParaRPr lang="zh-TW" altLang="en-US" sz="32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735236" y="1484783"/>
            <a:ext cx="772519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模組就是一個檔案，而套件就是一個目錄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！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一個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擁有著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__init__.py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檔案的目錄就會被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視為一個套件，一個套件裡面收集了若干相關的模組或是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套件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簡單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來說套件就是個模組庫、函式庫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__init__.py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的內容可以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只是一個空檔案。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 descr="Django筆記 - Python的模組與套件 « dokelung's Blog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1" t="38362" r="12499" b="30819"/>
          <a:stretch/>
        </p:blipFill>
        <p:spPr>
          <a:xfrm>
            <a:off x="935360" y="4365104"/>
            <a:ext cx="7086600" cy="203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5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3568" y="2852936"/>
            <a:ext cx="7772400" cy="1362075"/>
          </a:xfrm>
        </p:spPr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上網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(Google)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抓取股價日資料，繪製股票圖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0419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20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Use Class_getGoogleFinance.py</a:t>
            </a:r>
            <a:endParaRPr lang="zh-TW" altLang="en-US" sz="3200" dirty="0"/>
          </a:p>
        </p:txBody>
      </p:sp>
      <p:pic>
        <p:nvPicPr>
          <p:cNvPr id="7" name="圖片 6" descr="Read_excel - Internet Explor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73"/>
          <a:stretch/>
        </p:blipFill>
        <p:spPr>
          <a:xfrm>
            <a:off x="0" y="1828800"/>
            <a:ext cx="9144000" cy="432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88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21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Use Class_getGoogleFinance.py</a:t>
            </a:r>
            <a:endParaRPr lang="zh-TW" altLang="en-US" sz="3200" dirty="0"/>
          </a:p>
        </p:txBody>
      </p:sp>
      <p:pic>
        <p:nvPicPr>
          <p:cNvPr id="2" name="圖片 1" descr="Read_excel - Internet Explor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03"/>
          <a:stretch/>
        </p:blipFill>
        <p:spPr>
          <a:xfrm>
            <a:off x="0" y="1879600"/>
            <a:ext cx="9144000" cy="427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142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22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Use Class_getGoogleFinance.py</a:t>
            </a:r>
            <a:endParaRPr lang="zh-TW" altLang="en-US" sz="3200" dirty="0"/>
          </a:p>
        </p:txBody>
      </p:sp>
      <p:pic>
        <p:nvPicPr>
          <p:cNvPr id="7" name="圖片 6" descr="Read_excel - Internet Explor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72" b="11495"/>
          <a:stretch/>
        </p:blipFill>
        <p:spPr>
          <a:xfrm>
            <a:off x="34652" y="1268760"/>
            <a:ext cx="9144000" cy="3455640"/>
          </a:xfrm>
          <a:prstGeom prst="rect">
            <a:avLst/>
          </a:prstGeom>
        </p:spPr>
      </p:pic>
      <p:pic>
        <p:nvPicPr>
          <p:cNvPr id="8" name="圖片 7" descr="Read_excel - Internet Explor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6" t="38595" r="45017" b="18112"/>
          <a:stretch/>
        </p:blipFill>
        <p:spPr>
          <a:xfrm>
            <a:off x="3707904" y="4495800"/>
            <a:ext cx="35687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9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23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自製模組</a:t>
            </a:r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(module)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介紹二</a:t>
            </a:r>
            <a:endParaRPr lang="zh-TW" altLang="en-US" sz="32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807244" y="1558528"/>
            <a:ext cx="772519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將交易策略寫成模組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測試資料由檔案讀入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測試結果輸出至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.txt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.csv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en-US" altLang="zh-TW" sz="32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xlsx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繪圖每日報酬變化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可利用這個模組，找尋最佳參數組合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4329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24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Class_BT.py</a:t>
            </a:r>
            <a:endParaRPr lang="zh-TW" altLang="en-US" sz="3200" dirty="0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472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25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Class_BT.py</a:t>
            </a:r>
            <a:endParaRPr lang="zh-TW" altLang="en-US" sz="3200" dirty="0"/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37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26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Class_BT.py</a:t>
            </a:r>
            <a:endParaRPr lang="zh-TW" altLang="en-US" sz="3200" dirty="0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27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Class_BT.py</a:t>
            </a:r>
            <a:endParaRPr lang="zh-TW" altLang="en-US" sz="3200" dirty="0"/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80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28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Class_BT.py</a:t>
            </a:r>
            <a:endParaRPr lang="zh-TW" altLang="en-US" sz="3200" dirty="0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83" b="11130"/>
          <a:stretch/>
        </p:blipFill>
        <p:spPr>
          <a:xfrm>
            <a:off x="0" y="908720"/>
            <a:ext cx="9144000" cy="3949700"/>
          </a:xfrm>
          <a:prstGeom prst="rect">
            <a:avLst/>
          </a:prstGeom>
        </p:spPr>
      </p:pic>
      <p:pic>
        <p:nvPicPr>
          <p:cNvPr id="9" name="圖片 8" descr="Spyder (Python 3.6)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0" b="69086"/>
          <a:stretch/>
        </p:blipFill>
        <p:spPr>
          <a:xfrm>
            <a:off x="-16768" y="4858420"/>
            <a:ext cx="9144000" cy="137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50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3568" y="2852936"/>
            <a:ext cx="7772400" cy="1362075"/>
          </a:xfrm>
        </p:spPr>
        <p:txBody>
          <a:bodyPr/>
          <a:lstStyle/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交易策略模組說明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29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491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3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上網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(Google)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抓取股價日資料</a:t>
            </a:r>
            <a:endParaRPr lang="zh-TW" altLang="en-US" sz="3200" dirty="0"/>
          </a:p>
        </p:txBody>
      </p:sp>
      <p:pic>
        <p:nvPicPr>
          <p:cNvPr id="7" name="圖片 6" descr="Read_excel - Internet Explor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73"/>
          <a:stretch/>
        </p:blipFill>
        <p:spPr>
          <a:xfrm>
            <a:off x="0" y="1828800"/>
            <a:ext cx="9144000" cy="432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7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類別</a:t>
            </a:r>
            <a:r>
              <a:rPr lang="en-US" altLang="zh-TW" dirty="0" smtClean="0"/>
              <a:t>(class)</a:t>
            </a:r>
            <a:r>
              <a:rPr lang="zh-TW" altLang="en-US" dirty="0" smtClean="0"/>
              <a:t>說明：</a:t>
            </a:r>
            <a:r>
              <a:rPr lang="en-US" altLang="zh-TW" dirty="0" smtClean="0"/>
              <a:t>    </a:t>
            </a:r>
            <a:r>
              <a:rPr lang="en-US" altLang="zh-TW" dirty="0" err="1" smtClean="0"/>
              <a:t>BackTest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 smtClean="0"/>
              <a:t>初始化</a:t>
            </a:r>
            <a:r>
              <a:rPr lang="en-US" altLang="zh-TW" sz="2800" dirty="0" smtClean="0"/>
              <a:t>(</a:t>
            </a:r>
            <a:r>
              <a:rPr lang="zh-TW" altLang="en-US" sz="2800" dirty="0" smtClean="0"/>
              <a:t>股價日資料檔案名稱</a:t>
            </a:r>
            <a:r>
              <a:rPr lang="en-US" altLang="zh-TW" sz="2800" dirty="0" smtClean="0"/>
              <a:t>)</a:t>
            </a:r>
          </a:p>
          <a:p>
            <a:pPr lvl="1"/>
            <a:r>
              <a:rPr lang="en-US" altLang="zh-TW" sz="2400" dirty="0"/>
              <a:t> </a:t>
            </a:r>
            <a:r>
              <a:rPr lang="zh-TW" altLang="en-US" sz="2400" dirty="0" smtClean="0"/>
              <a:t>依據輸入檔名，讀取股價資料</a:t>
            </a:r>
            <a:endParaRPr lang="en-US" altLang="zh-TW" sz="2400" dirty="0"/>
          </a:p>
          <a:p>
            <a:pPr lvl="1"/>
            <a:r>
              <a:rPr lang="en-US" altLang="zh-TW" sz="2400" dirty="0"/>
              <a:t> </a:t>
            </a:r>
            <a:r>
              <a:rPr lang="zh-TW" altLang="en-US" sz="2400" dirty="0" smtClean="0"/>
              <a:t>初始化各項工作資料序列</a:t>
            </a:r>
            <a:endParaRPr lang="en-US" altLang="zh-TW" sz="2400" dirty="0"/>
          </a:p>
          <a:p>
            <a:pPr lvl="1"/>
            <a:r>
              <a:rPr lang="en-US" altLang="zh-TW" sz="2400" dirty="0"/>
              <a:t> </a:t>
            </a:r>
            <a:r>
              <a:rPr lang="zh-TW" altLang="en-US" sz="2400" dirty="0" smtClean="0"/>
              <a:t>判斷日資料漲趺，上漲</a:t>
            </a:r>
            <a:r>
              <a:rPr lang="en-US" altLang="zh-TW" sz="2400" dirty="0" smtClean="0"/>
              <a:t>=‘1’</a:t>
            </a:r>
            <a:r>
              <a:rPr lang="zh-TW" altLang="en-US" sz="2400" dirty="0" smtClean="0"/>
              <a:t>，下跌</a:t>
            </a:r>
            <a:r>
              <a:rPr lang="en-US" altLang="zh-TW" sz="2400" dirty="0" smtClean="0"/>
              <a:t>=‘0’</a:t>
            </a:r>
            <a:endParaRPr lang="en-US" altLang="zh-TW" sz="2400" dirty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436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2800" dirty="0" smtClean="0"/>
              <a:t>PSY(</a:t>
            </a:r>
            <a:r>
              <a:rPr lang="zh-TW" altLang="en-US" sz="2800" dirty="0" smtClean="0"/>
              <a:t>心理線指標回測</a:t>
            </a:r>
            <a:r>
              <a:rPr lang="en-US" altLang="zh-TW" sz="2800" dirty="0" smtClean="0"/>
              <a:t>)</a:t>
            </a:r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傳入參數：保留天數、測試天數、計算天數、上限值、下限值、最大多頭部位、最大空頭部位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初始化對準市場值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判斷心理線買賣點：</a:t>
            </a:r>
            <a:endParaRPr lang="en-US" altLang="zh-TW" sz="2400" dirty="0" smtClean="0"/>
          </a:p>
          <a:p>
            <a:pPr lvl="2">
              <a:buFont typeface="Wingdings" panose="05000000000000000000" pitchFamily="2" charset="2"/>
              <a:buChar char="u"/>
            </a:pPr>
            <a:r>
              <a:rPr lang="zh-TW" altLang="en-US" sz="2000" dirty="0" smtClean="0"/>
              <a:t>計算心理線指標，若心理線指標</a:t>
            </a:r>
            <a:r>
              <a:rPr lang="en-US" altLang="zh-TW" sz="2000" dirty="0" smtClean="0"/>
              <a:t>&lt;=</a:t>
            </a:r>
            <a:r>
              <a:rPr lang="zh-TW" altLang="en-US" sz="2000" dirty="0" smtClean="0"/>
              <a:t>下限值，則應買進</a:t>
            </a:r>
            <a:endParaRPr lang="en-US" altLang="zh-TW" sz="2000" dirty="0" smtClean="0"/>
          </a:p>
          <a:p>
            <a:pPr marL="3200400" lvl="7" indent="0">
              <a:buNone/>
            </a:pPr>
            <a:r>
              <a:rPr lang="zh-TW" altLang="en-US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若心理線指標</a:t>
            </a:r>
            <a:r>
              <a:rPr lang="en-US" altLang="zh-TW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&gt;=</a:t>
            </a:r>
            <a:r>
              <a:rPr lang="zh-TW" altLang="en-US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上限值，則應賣出</a:t>
            </a:r>
            <a:endParaRPr lang="en-US" altLang="zh-TW" dirty="0" smtClean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200400" lvl="7" indent="0">
              <a:buNone/>
            </a:pPr>
            <a:r>
              <a:rPr lang="zh-TW" altLang="en-US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其他，則不作為</a:t>
            </a:r>
            <a:endParaRPr lang="en-US" altLang="zh-TW" dirty="0" smtClean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依前一日買賣建議，計算當日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部位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計算帳戶餘額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計算對準市場價值，即為最終損益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傳回每日對準市場價值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97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TW" sz="2800" dirty="0" smtClean="0"/>
              <a:t>MA(</a:t>
            </a:r>
            <a:r>
              <a:rPr lang="zh-TW" altLang="en-US" sz="2800" dirty="0"/>
              <a:t>均</a:t>
            </a:r>
            <a:r>
              <a:rPr lang="zh-TW" altLang="en-US" sz="2800" dirty="0" smtClean="0"/>
              <a:t>線指標回測</a:t>
            </a:r>
            <a:r>
              <a:rPr lang="en-US" altLang="zh-TW" sz="2800" dirty="0" smtClean="0"/>
              <a:t>)</a:t>
            </a:r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傳入參數：保留天數、測試天數、長均線天數、短均線天數、最大多頭部位、最大空頭部位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初始化對準市場值</a:t>
            </a:r>
            <a:endParaRPr lang="en-US" altLang="zh-TW" sz="2400" dirty="0" smtClean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 smtClean="0"/>
              <a:t>計算長短均線差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判斷長短均線買賣點：</a:t>
            </a:r>
            <a:endParaRPr lang="en-US" altLang="zh-TW" sz="2400" dirty="0" smtClean="0"/>
          </a:p>
          <a:p>
            <a:pPr marL="914400" lvl="2" indent="0">
              <a:buNone/>
            </a:pPr>
            <a:r>
              <a:rPr lang="zh-TW" altLang="en-US" sz="2000" dirty="0" smtClean="0"/>
              <a:t>若前一日均線差</a:t>
            </a:r>
            <a:r>
              <a:rPr lang="en-US" altLang="zh-TW" sz="2000" dirty="0" smtClean="0"/>
              <a:t>&lt;=0</a:t>
            </a:r>
            <a:r>
              <a:rPr lang="zh-TW" altLang="en-US" sz="2000" dirty="0" smtClean="0"/>
              <a:t>，本日均線差</a:t>
            </a:r>
            <a:r>
              <a:rPr lang="en-US" altLang="zh-TW" sz="2000" dirty="0" smtClean="0"/>
              <a:t>&gt;0</a:t>
            </a:r>
            <a:r>
              <a:rPr lang="zh-TW" altLang="en-US" sz="2000" dirty="0" smtClean="0"/>
              <a:t>，則應買進</a:t>
            </a:r>
            <a:endParaRPr lang="en-US" altLang="zh-TW" sz="2000" dirty="0" smtClean="0"/>
          </a:p>
          <a:p>
            <a:pPr marL="914400" lvl="2" indent="0">
              <a:buNone/>
            </a:pPr>
            <a:r>
              <a:rPr lang="zh-TW" altLang="en-US" sz="2000" dirty="0"/>
              <a:t>若前一日均線</a:t>
            </a:r>
            <a:r>
              <a:rPr lang="zh-TW" altLang="en-US" sz="2000" dirty="0" smtClean="0"/>
              <a:t>差</a:t>
            </a:r>
            <a:r>
              <a:rPr lang="en-US" altLang="zh-TW" sz="2000" dirty="0"/>
              <a:t>&gt;</a:t>
            </a:r>
            <a:r>
              <a:rPr lang="en-US" altLang="zh-TW" sz="2000" dirty="0" smtClean="0"/>
              <a:t>0</a:t>
            </a:r>
            <a:r>
              <a:rPr lang="zh-TW" altLang="en-US" sz="2000" dirty="0"/>
              <a:t>，本日均線</a:t>
            </a:r>
            <a:r>
              <a:rPr lang="zh-TW" altLang="en-US" sz="2000" dirty="0" smtClean="0"/>
              <a:t>差</a:t>
            </a:r>
            <a:r>
              <a:rPr lang="en-US" altLang="zh-TW" sz="2000" dirty="0" smtClean="0"/>
              <a:t>&lt;=0</a:t>
            </a:r>
            <a:r>
              <a:rPr lang="zh-TW" altLang="en-US" sz="2000" dirty="0"/>
              <a:t>，則</a:t>
            </a:r>
            <a:r>
              <a:rPr lang="zh-TW" altLang="en-US" sz="2000" dirty="0" smtClean="0"/>
              <a:t>應賣出</a:t>
            </a:r>
            <a:endParaRPr lang="en-US" altLang="zh-TW" sz="2000" dirty="0"/>
          </a:p>
          <a:p>
            <a:pPr marL="914400" lvl="7" indent="0">
              <a:buNone/>
            </a:pP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其他，則不作為</a:t>
            </a:r>
            <a:endParaRPr lang="en-US" altLang="zh-TW" dirty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依前一日買賣建議，計算當日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部位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計算帳戶餘額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計算對準市場價值，即為最終損益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傳回每日對準市場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價值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4882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800" dirty="0" smtClean="0"/>
              <a:t>COMBO(</a:t>
            </a:r>
            <a:r>
              <a:rPr lang="zh-TW" altLang="en-US" sz="2800" dirty="0"/>
              <a:t>均</a:t>
            </a:r>
            <a:r>
              <a:rPr lang="zh-TW" altLang="en-US" sz="2800" dirty="0" smtClean="0"/>
              <a:t>線指標回測</a:t>
            </a:r>
            <a:r>
              <a:rPr lang="en-US" altLang="zh-TW" sz="2800" dirty="0" smtClean="0"/>
              <a:t>)</a:t>
            </a:r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傳入參數：保留天數、測試天數、</a:t>
            </a:r>
            <a:r>
              <a:rPr lang="zh-TW" altLang="en-US" sz="2400" dirty="0"/>
              <a:t>計算天數、上限值、下限</a:t>
            </a:r>
            <a:r>
              <a:rPr lang="zh-TW" altLang="en-US" sz="2400" dirty="0" smtClean="0"/>
              <a:t>值、長均線天數、短均線天數、最大多頭部位、最大空頭部位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初始化對準市場值</a:t>
            </a:r>
            <a:endParaRPr lang="en-US" altLang="zh-TW" sz="2400" dirty="0" smtClean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判斷心理線買賣點：</a:t>
            </a:r>
            <a:endParaRPr lang="en-US" altLang="zh-TW" sz="2400" dirty="0"/>
          </a:p>
          <a:p>
            <a:pPr lvl="2">
              <a:buFont typeface="Wingdings" panose="05000000000000000000" pitchFamily="2" charset="2"/>
              <a:buChar char="u"/>
            </a:pPr>
            <a:r>
              <a:rPr lang="zh-TW" altLang="en-US" sz="2000" dirty="0"/>
              <a:t>計算心理線指標，若心理線指標</a:t>
            </a:r>
            <a:r>
              <a:rPr lang="en-US" altLang="zh-TW" sz="2000" dirty="0"/>
              <a:t>&lt;=</a:t>
            </a:r>
            <a:r>
              <a:rPr lang="zh-TW" altLang="en-US" sz="2000" dirty="0"/>
              <a:t>下限值，則應買進</a:t>
            </a:r>
            <a:endParaRPr lang="en-US" altLang="zh-TW" sz="2000" dirty="0"/>
          </a:p>
          <a:p>
            <a:pPr marL="3200400" lvl="7" indent="0">
              <a:buNone/>
            </a:pP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若心理線指標</a:t>
            </a:r>
            <a:r>
              <a:rPr lang="en-US" altLang="zh-TW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&gt;=</a:t>
            </a: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上限值，則應賣出</a:t>
            </a:r>
            <a:endParaRPr lang="en-US" altLang="zh-TW" dirty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200400" lvl="7" indent="0">
              <a:buNone/>
            </a:pP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其他，則不作為</a:t>
            </a:r>
            <a:endParaRPr lang="en-US" altLang="zh-TW" sz="2400" dirty="0" smtClean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 smtClean="0"/>
              <a:t>計算長短均線差</a:t>
            </a:r>
            <a:endParaRPr lang="en-US" altLang="zh-TW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112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 smtClean="0"/>
              <a:t> </a:t>
            </a:r>
            <a:r>
              <a:rPr lang="zh-TW" altLang="en-US" sz="2400" dirty="0" smtClean="0"/>
              <a:t>判斷長短均線買賣點：</a:t>
            </a:r>
            <a:endParaRPr lang="en-US" altLang="zh-TW" sz="2400" dirty="0" smtClean="0"/>
          </a:p>
          <a:p>
            <a:pPr marL="914400" lvl="2" indent="0">
              <a:buNone/>
            </a:pPr>
            <a:r>
              <a:rPr lang="zh-TW" altLang="en-US" sz="2000" dirty="0" smtClean="0"/>
              <a:t>若前一日均線差</a:t>
            </a:r>
            <a:r>
              <a:rPr lang="en-US" altLang="zh-TW" sz="2000" dirty="0" smtClean="0"/>
              <a:t>&lt;=0</a:t>
            </a:r>
            <a:r>
              <a:rPr lang="zh-TW" altLang="en-US" sz="2000" dirty="0" smtClean="0"/>
              <a:t>，本日均線差</a:t>
            </a:r>
            <a:r>
              <a:rPr lang="en-US" altLang="zh-TW" sz="2000" dirty="0" smtClean="0"/>
              <a:t>&gt;0</a:t>
            </a:r>
            <a:r>
              <a:rPr lang="zh-TW" altLang="en-US" sz="2000" dirty="0" smtClean="0"/>
              <a:t>，則應買進</a:t>
            </a:r>
            <a:endParaRPr lang="en-US" altLang="zh-TW" sz="2000" dirty="0" smtClean="0"/>
          </a:p>
          <a:p>
            <a:pPr marL="914400" lvl="2" indent="0">
              <a:buNone/>
            </a:pPr>
            <a:r>
              <a:rPr lang="zh-TW" altLang="en-US" sz="2000" dirty="0"/>
              <a:t>若前一日均線</a:t>
            </a:r>
            <a:r>
              <a:rPr lang="zh-TW" altLang="en-US" sz="2000" dirty="0" smtClean="0"/>
              <a:t>差</a:t>
            </a:r>
            <a:r>
              <a:rPr lang="en-US" altLang="zh-TW" sz="2000" dirty="0"/>
              <a:t>&gt;</a:t>
            </a:r>
            <a:r>
              <a:rPr lang="en-US" altLang="zh-TW" sz="2000" dirty="0" smtClean="0"/>
              <a:t>0</a:t>
            </a:r>
            <a:r>
              <a:rPr lang="zh-TW" altLang="en-US" sz="2000" dirty="0"/>
              <a:t>，本日均線</a:t>
            </a:r>
            <a:r>
              <a:rPr lang="zh-TW" altLang="en-US" sz="2000" dirty="0" smtClean="0"/>
              <a:t>差</a:t>
            </a:r>
            <a:r>
              <a:rPr lang="en-US" altLang="zh-TW" sz="2000" dirty="0" smtClean="0"/>
              <a:t>&lt;=0</a:t>
            </a:r>
            <a:r>
              <a:rPr lang="zh-TW" altLang="en-US" sz="2000" dirty="0"/>
              <a:t>，則</a:t>
            </a:r>
            <a:r>
              <a:rPr lang="zh-TW" altLang="en-US" sz="2000" dirty="0" smtClean="0"/>
              <a:t>應賣出</a:t>
            </a:r>
            <a:endParaRPr lang="en-US" altLang="zh-TW" sz="2000" dirty="0"/>
          </a:p>
          <a:p>
            <a:pPr marL="914400" lvl="7" indent="0">
              <a:buNone/>
            </a:pP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其他，則不作為</a:t>
            </a:r>
            <a:endParaRPr lang="en-US" altLang="zh-TW" dirty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綜合判斷買賣點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2" indent="0">
              <a:buNone/>
            </a:pPr>
            <a:r>
              <a:rPr lang="zh-TW" altLang="en-US" sz="2000" dirty="0" smtClean="0"/>
              <a:t>若心理線買進或均線指標買進，</a:t>
            </a:r>
            <a:r>
              <a:rPr lang="zh-TW" altLang="en-US" sz="2000" dirty="0"/>
              <a:t>則應買進</a:t>
            </a:r>
            <a:endParaRPr lang="en-US" altLang="zh-TW" sz="2000" dirty="0"/>
          </a:p>
          <a:p>
            <a:pPr marL="914400" lvl="2" indent="0">
              <a:buNone/>
            </a:pPr>
            <a:r>
              <a:rPr lang="zh-TW" altLang="en-US" sz="2000" dirty="0" smtClean="0"/>
              <a:t>若</a:t>
            </a:r>
            <a:r>
              <a:rPr lang="zh-TW" altLang="en-US" sz="2000" dirty="0"/>
              <a:t>心理</a:t>
            </a:r>
            <a:r>
              <a:rPr lang="zh-TW" altLang="en-US" sz="2000" dirty="0" smtClean="0"/>
              <a:t>線賣出或</a:t>
            </a:r>
            <a:r>
              <a:rPr lang="zh-TW" altLang="en-US" sz="2000" dirty="0"/>
              <a:t>均線</a:t>
            </a:r>
            <a:r>
              <a:rPr lang="zh-TW" altLang="en-US" sz="2000" dirty="0" smtClean="0"/>
              <a:t>指標賣出，</a:t>
            </a:r>
            <a:r>
              <a:rPr lang="zh-TW" altLang="en-US" sz="2000" dirty="0"/>
              <a:t>則應賣出</a:t>
            </a:r>
            <a:endParaRPr lang="en-US" altLang="zh-TW" sz="2000" dirty="0"/>
          </a:p>
          <a:p>
            <a:pPr marL="914400" lvl="7" indent="0">
              <a:buNone/>
            </a:pP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</a:t>
            </a:r>
            <a:r>
              <a:rPr lang="zh-TW" altLang="en-US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作為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</a:t>
            </a: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前一日買賣建議，計算當日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部位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計算帳戶餘額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計算對準市場價值，即為最終損益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傳回每日對準市場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價值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112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投資損益的計算方式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lvl="1" indent="-342900">
                  <a:spcBef>
                    <a:spcPts val="600"/>
                  </a:spcBef>
                  <a:buClr>
                    <a:schemeClr val="hlink"/>
                  </a:buClr>
                  <a:buSzPct val="85000"/>
                  <a:buBlip>
                    <a:blip r:embed="rId2"/>
                  </a:buBlip>
                  <a:defRPr/>
                </a:pPr>
                <a:r>
                  <a:rPr lang="zh-TW" altLang="zh-TW" sz="2200" dirty="0"/>
                  <a:t>帳戶餘額</a:t>
                </a:r>
                <a:r>
                  <a:rPr lang="en-US" altLang="zh-TW" sz="2200" dirty="0" smtClean="0"/>
                  <a:t>=</a:t>
                </a:r>
                <a14:m>
                  <m:oMath xmlns:m="http://schemas.openxmlformats.org/officeDocument/2006/math">
                    <m:r>
                      <a:rPr lang="zh-TW" altLang="zh-TW" sz="2200">
                        <a:latin typeface="Cambria Math" panose="02040503050406030204" pitchFamily="18" charset="0"/>
                      </a:rPr>
                      <m:t>前一時點帳戶餘額</m:t>
                    </m:r>
                    <m:r>
                      <a:rPr lang="en-US" altLang="zh-TW" sz="22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TW" sz="2200">
                        <a:latin typeface="Cambria Math" panose="02040503050406030204" pitchFamily="18" charset="0"/>
                      </a:rPr>
                      <m:t>(</m:t>
                    </m:r>
                    <m:r>
                      <a:rPr lang="zh-TW" altLang="zh-TW" sz="2200">
                        <a:latin typeface="Cambria Math" panose="02040503050406030204" pitchFamily="18" charset="0"/>
                      </a:rPr>
                      <m:t>此時點部位</m:t>
                    </m:r>
                    <m:r>
                      <a:rPr lang="en-US" altLang="zh-TW" sz="22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zh-TW" altLang="zh-TW" sz="2200">
                        <a:latin typeface="Cambria Math" panose="02040503050406030204" pitchFamily="18" charset="0"/>
                      </a:rPr>
                      <m:t>前時點部位</m:t>
                    </m:r>
                    <m:r>
                      <a:rPr lang="en-US" altLang="zh-TW" sz="2200">
                        <a:latin typeface="Cambria Math" panose="02040503050406030204" pitchFamily="18" charset="0"/>
                      </a:rPr>
                      <m:t>)×</m:t>
                    </m:r>
                    <m:r>
                      <a:rPr lang="zh-TW" altLang="zh-TW" sz="2200">
                        <a:latin typeface="Cambria Math" panose="02040503050406030204" pitchFamily="18" charset="0"/>
                      </a:rPr>
                      <m:t>此時點開盤價</m:t>
                    </m:r>
                  </m:oMath>
                </a14:m>
                <a:endParaRPr lang="en-US" altLang="zh-TW" sz="2200" dirty="0"/>
              </a:p>
              <a:p>
                <a:pPr marL="342900" lvl="1" indent="-342900" algn="just">
                  <a:spcBef>
                    <a:spcPts val="600"/>
                  </a:spcBef>
                  <a:buClr>
                    <a:schemeClr val="hlink"/>
                  </a:buClr>
                  <a:buSzPct val="85000"/>
                  <a:buBlip>
                    <a:blip r:embed="rId2"/>
                  </a:buBlip>
                  <a:defRPr/>
                </a:pPr>
                <a:r>
                  <a:rPr lang="zh-TW" altLang="zh-TW" sz="2200" dirty="0">
                    <a:latin typeface="Cambria Math" panose="02040503050406030204" pitchFamily="18" charset="0"/>
                  </a:rPr>
                  <a:t>對準市值</a:t>
                </a:r>
                <a:r>
                  <a:rPr lang="en-US" altLang="zh-TW" sz="2200" dirty="0">
                    <a:latin typeface="Cambria Math" panose="02040503050406030204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zh-TW" altLang="zh-TW" sz="2200">
                        <a:latin typeface="Cambria Math" panose="02040503050406030204" pitchFamily="18" charset="0"/>
                      </a:rPr>
                      <m:t>帳戶餘額</m:t>
                    </m:r>
                    <m:r>
                      <a:rPr lang="en-US" altLang="zh-TW" sz="2200">
                        <a:latin typeface="Cambria Math" panose="02040503050406030204" pitchFamily="18" charset="0"/>
                      </a:rPr>
                      <m:t>+</m:t>
                    </m:r>
                    <m:r>
                      <a:rPr lang="zh-TW" altLang="zh-TW" sz="2200">
                        <a:latin typeface="Cambria Math" panose="02040503050406030204" pitchFamily="18" charset="0"/>
                      </a:rPr>
                      <m:t>此時點部位</m:t>
                    </m:r>
                    <m:r>
                      <a:rPr lang="en-US" altLang="zh-TW" sz="2200">
                        <a:latin typeface="Cambria Math" panose="02040503050406030204" pitchFamily="18" charset="0"/>
                      </a:rPr>
                      <m:t>×</m:t>
                    </m:r>
                    <m:r>
                      <a:rPr lang="zh-TW" altLang="zh-TW" sz="2200">
                        <a:latin typeface="Cambria Math" panose="02040503050406030204" pitchFamily="18" charset="0"/>
                      </a:rPr>
                      <m:t>此時點收盤價</m:t>
                    </m:r>
                  </m:oMath>
                </a14:m>
                <a:endParaRPr lang="en-US" altLang="zh-TW" sz="2200" dirty="0" smtClean="0">
                  <a:latin typeface="Cambria Math" panose="02040503050406030204" pitchFamily="18" charset="0"/>
                </a:endParaRPr>
              </a:p>
              <a:p>
                <a:pPr marL="342900" lvl="1" indent="-342900" algn="just">
                  <a:spcBef>
                    <a:spcPts val="600"/>
                  </a:spcBef>
                  <a:buClr>
                    <a:schemeClr val="hlink"/>
                  </a:buClr>
                  <a:buSzPct val="85000"/>
                  <a:buBlip>
                    <a:blip r:embed="rId2"/>
                  </a:buBlip>
                  <a:defRPr/>
                </a:pPr>
                <a:r>
                  <a:rPr lang="zh-TW" altLang="en-US" sz="2200" dirty="0" smtClean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買賣皆以開盤價為成交價，以收盤價洗價。</a:t>
                </a:r>
                <a:endParaRPr lang="en-US" altLang="zh-TW" sz="2200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61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60B9B-DD13-440E-BD82-19AEA4D9B845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35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656" y="2924944"/>
            <a:ext cx="6552728" cy="361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57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投資績效評估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spcBef>
                <a:spcPts val="600"/>
              </a:spcBef>
              <a:buClr>
                <a:schemeClr val="hlink"/>
              </a:buClr>
              <a:buSzPct val="85000"/>
              <a:buBlip>
                <a:blip r:embed="rId2"/>
              </a:buBlip>
              <a:defRPr/>
            </a:pPr>
            <a:r>
              <a:rPr lang="zh-TW" altLang="en-US" dirty="0" smtClean="0"/>
              <a:t>最後一日的對準市場價值</a:t>
            </a:r>
            <a:r>
              <a:rPr lang="en-US" altLang="zh-TW" dirty="0" smtClean="0"/>
              <a:t>(</a:t>
            </a:r>
            <a:r>
              <a:rPr lang="zh-TW" altLang="en-US" dirty="0" smtClean="0"/>
              <a:t>絕對報酬</a:t>
            </a:r>
            <a:r>
              <a:rPr lang="en-US" altLang="zh-TW" dirty="0" smtClean="0"/>
              <a:t>)</a:t>
            </a:r>
            <a:r>
              <a:rPr lang="zh-TW" altLang="en-US" dirty="0" smtClean="0"/>
              <a:t>，並不能完全代表這個策略的績效好壞。</a:t>
            </a:r>
            <a:endParaRPr lang="en-US" altLang="zh-TW" dirty="0" smtClean="0"/>
          </a:p>
          <a:p>
            <a:pPr marL="342900" lvl="1" indent="-342900">
              <a:spcBef>
                <a:spcPts val="600"/>
              </a:spcBef>
              <a:buClr>
                <a:schemeClr val="hlink"/>
              </a:buClr>
              <a:buSzPct val="85000"/>
              <a:buBlip>
                <a:blip r:embed="rId2"/>
              </a:buBlip>
              <a:defRPr/>
            </a:pPr>
            <a:r>
              <a:rPr lang="zh-TW" altLang="en-US" dirty="0" smtClean="0"/>
              <a:t>須有一個參照標的來對比。</a:t>
            </a:r>
            <a:endParaRPr lang="en-US" altLang="zh-TW" dirty="0" smtClean="0"/>
          </a:p>
          <a:p>
            <a:pPr marL="342900" lvl="1" indent="-342900">
              <a:spcBef>
                <a:spcPts val="600"/>
              </a:spcBef>
              <a:buClr>
                <a:schemeClr val="hlink"/>
              </a:buClr>
              <a:buSzPct val="85000"/>
              <a:buBlip>
                <a:blip r:embed="rId2"/>
              </a:buBlip>
              <a:defRPr/>
            </a:pPr>
            <a:r>
              <a:rPr lang="zh-TW" altLang="en-US" dirty="0" smtClean="0"/>
              <a:t>本範例以買進持有</a:t>
            </a:r>
            <a:r>
              <a:rPr lang="en-US" altLang="zh-TW" dirty="0" smtClean="0"/>
              <a:t>(Buy &amp; Hold)</a:t>
            </a:r>
            <a:r>
              <a:rPr lang="zh-TW" altLang="en-US" dirty="0" smtClean="0"/>
              <a:t>策略來當作對比。即以測試開始日的開盤價買進價，最後一日的收盤價為賣出價，計算損益。</a:t>
            </a:r>
            <a:endParaRPr lang="en-US" altLang="zh-TW" dirty="0" smtClean="0"/>
          </a:p>
          <a:p>
            <a:pPr marL="342900" lvl="1" indent="-342900">
              <a:spcBef>
                <a:spcPts val="600"/>
              </a:spcBef>
              <a:buClr>
                <a:schemeClr val="hlink"/>
              </a:buClr>
              <a:buSzPct val="85000"/>
              <a:buBlip>
                <a:blip r:embed="rId2"/>
              </a:buBlip>
              <a:defRPr/>
            </a:pPr>
            <a:r>
              <a:rPr lang="zh-TW" altLang="en-US" dirty="0" smtClean="0"/>
              <a:t>相對報酬</a:t>
            </a:r>
            <a:r>
              <a:rPr lang="en-US" altLang="zh-TW" dirty="0" smtClean="0"/>
              <a:t>=</a:t>
            </a:r>
            <a:r>
              <a:rPr lang="zh-TW" altLang="en-US" dirty="0" smtClean="0"/>
              <a:t>絕對報酬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</a:t>
            </a:r>
            <a:r>
              <a:rPr lang="en-US" altLang="zh-TW" dirty="0" smtClean="0"/>
              <a:t>B&amp;H</a:t>
            </a:r>
            <a:r>
              <a:rPr lang="zh-TW" altLang="en-US" dirty="0" smtClean="0"/>
              <a:t>報酬</a:t>
            </a:r>
            <a:endParaRPr lang="en-US" altLang="zh-TW" dirty="0"/>
          </a:p>
          <a:p>
            <a:pPr marL="342900" lvl="1" indent="-342900" algn="just">
              <a:spcBef>
                <a:spcPts val="600"/>
              </a:spcBef>
              <a:buClr>
                <a:schemeClr val="hlink"/>
              </a:buClr>
              <a:buSzPct val="85000"/>
              <a:buBlip>
                <a:blip r:embed="rId2"/>
              </a:buBlip>
              <a:defRPr/>
            </a:pPr>
            <a:endParaRPr lang="en-US" altLang="zh-TW" sz="2200" dirty="0">
              <a:solidFill>
                <a:srgbClr val="FF0000"/>
              </a:solidFill>
              <a:latin typeface="Cambria Math" panose="02040503050406030204" pitchFamily="18" charset="0"/>
            </a:endParaRP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60B9B-DD13-440E-BD82-19AEA4D9B845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963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如何使用上述的方法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 smtClean="0"/>
              <a:t> </a:t>
            </a:r>
            <a:r>
              <a:rPr lang="zh-TW" altLang="en-US" sz="2400" dirty="0" smtClean="0"/>
              <a:t>將各項參數傳入，即可計算出報酬點數</a:t>
            </a:r>
            <a:endParaRPr lang="en-US" altLang="zh-TW" sz="2400" dirty="0" smtClean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37</a:t>
            </a:fld>
            <a:endParaRPr lang="zh-TW" altLang="en-US"/>
          </a:p>
        </p:txBody>
      </p:sp>
      <p:pic>
        <p:nvPicPr>
          <p:cNvPr id="3" name="圖片 2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1" r="50000" b="8337"/>
          <a:stretch/>
        </p:blipFill>
        <p:spPr>
          <a:xfrm>
            <a:off x="19967" y="1700808"/>
            <a:ext cx="5783591" cy="4032448"/>
          </a:xfrm>
          <a:prstGeom prst="rect">
            <a:avLst/>
          </a:prstGeom>
        </p:spPr>
      </p:pic>
      <p:pic>
        <p:nvPicPr>
          <p:cNvPr id="6" name="圖片 5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81" t="73043" r="6388" b="9561"/>
          <a:stretch/>
        </p:blipFill>
        <p:spPr>
          <a:xfrm>
            <a:off x="4860032" y="2780928"/>
            <a:ext cx="3900388" cy="156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2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也</a:t>
            </a:r>
            <a:r>
              <a:rPr lang="zh-TW" altLang="en-US" dirty="0" smtClean="0"/>
              <a:t>可以這樣用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 smtClean="0"/>
              <a:t> </a:t>
            </a:r>
            <a:r>
              <a:rPr lang="zh-TW" altLang="en-US" sz="2400" dirty="0" smtClean="0"/>
              <a:t>利用迴圈將參數傳入，即可依計算出的報酬點數，找到最佳的參數組合，並將其結果輸出至文字檔</a:t>
            </a:r>
            <a:endParaRPr lang="en-US" altLang="zh-TW" sz="2400" dirty="0" smtClean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38</a:t>
            </a:fld>
            <a:endParaRPr lang="zh-TW" altLang="en-US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48" r="43195" b="10897"/>
          <a:stretch/>
        </p:blipFill>
        <p:spPr>
          <a:xfrm>
            <a:off x="323528" y="2132856"/>
            <a:ext cx="5194300" cy="3937000"/>
          </a:xfrm>
          <a:prstGeom prst="rect">
            <a:avLst/>
          </a:prstGeom>
        </p:spPr>
      </p:pic>
      <p:pic>
        <p:nvPicPr>
          <p:cNvPr id="8" name="圖片 7" descr="Report_psy.txt - 記事本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3115" r="30447"/>
          <a:stretch/>
        </p:blipFill>
        <p:spPr>
          <a:xfrm>
            <a:off x="4139952" y="3861048"/>
            <a:ext cx="4204691" cy="247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70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還可以這樣用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 smtClean="0"/>
              <a:t> </a:t>
            </a:r>
            <a:r>
              <a:rPr lang="zh-TW" altLang="en-US" sz="2400" dirty="0" smtClean="0"/>
              <a:t>利用迴圈將參數傳入，即可依計算出的報酬點數，找到最佳的參數組合，將最佳參數組合的每日報酬，繪製成圖。</a:t>
            </a:r>
            <a:endParaRPr lang="en-US" altLang="zh-TW" sz="2400" dirty="0" smtClean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39</a:t>
            </a:fld>
            <a:endParaRPr lang="zh-TW" altLang="en-US"/>
          </a:p>
        </p:txBody>
      </p:sp>
      <p:pic>
        <p:nvPicPr>
          <p:cNvPr id="3" name="圖片 2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48" r="10834" b="8569"/>
          <a:stretch/>
        </p:blipFill>
        <p:spPr>
          <a:xfrm>
            <a:off x="395536" y="2420888"/>
            <a:ext cx="8153400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4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繪製股票圖</a:t>
            </a:r>
            <a:endParaRPr lang="zh-TW" altLang="en-US" sz="3200" dirty="0"/>
          </a:p>
        </p:txBody>
      </p:sp>
      <p:pic>
        <p:nvPicPr>
          <p:cNvPr id="2" name="圖片 1" descr="Read_excel - Internet Explor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07"/>
          <a:stretch/>
        </p:blipFill>
        <p:spPr>
          <a:xfrm>
            <a:off x="0" y="1412776"/>
            <a:ext cx="9144000" cy="4353748"/>
          </a:xfrm>
          <a:prstGeom prst="rect">
            <a:avLst/>
          </a:prstGeom>
        </p:spPr>
      </p:pic>
      <p:pic>
        <p:nvPicPr>
          <p:cNvPr id="6" name="圖片 5" descr="Read_excel - Internet Explor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483" b="49302"/>
          <a:stretch/>
        </p:blipFill>
        <p:spPr>
          <a:xfrm>
            <a:off x="0" y="5569674"/>
            <a:ext cx="9144000" cy="393700"/>
          </a:xfrm>
          <a:prstGeom prst="rect">
            <a:avLst/>
          </a:prstGeom>
        </p:spPr>
      </p:pic>
      <p:sp>
        <p:nvSpPr>
          <p:cNvPr id="7" name="橢圓 6"/>
          <p:cNvSpPr/>
          <p:nvPr/>
        </p:nvSpPr>
        <p:spPr bwMode="auto">
          <a:xfrm>
            <a:off x="2123728" y="5432705"/>
            <a:ext cx="4176464" cy="667638"/>
          </a:xfrm>
          <a:prstGeom prst="ellipse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588224" y="5661248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資料型態錯誤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576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Matplotlib</a:t>
            </a:r>
            <a:r>
              <a:rPr lang="zh-TW" altLang="en-US" dirty="0" smtClean="0"/>
              <a:t>繪圖使用中文的問題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 smtClean="0"/>
              <a:t> </a:t>
            </a:r>
            <a:r>
              <a:rPr lang="zh-TW" altLang="en-US" sz="2400" dirty="0" smtClean="0"/>
              <a:t>使用</a:t>
            </a:r>
            <a:r>
              <a:rPr lang="en-US" altLang="zh-TW" sz="2400" dirty="0" err="1" smtClean="0"/>
              <a:t>matpolylib</a:t>
            </a:r>
            <a:r>
              <a:rPr lang="zh-TW" altLang="en-US" sz="2400" dirty="0" smtClean="0"/>
              <a:t>繪圖，在圖中加上中文，會出現亂碼。</a:t>
            </a:r>
            <a:endParaRPr lang="en-US" altLang="zh-TW" sz="2400" dirty="0" smtClean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40</a:t>
            </a:fld>
            <a:endParaRPr lang="zh-TW" altLang="en-US"/>
          </a:p>
        </p:txBody>
      </p:sp>
      <p:pic>
        <p:nvPicPr>
          <p:cNvPr id="3" name="圖片 2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63" t="41293"/>
          <a:stretch/>
        </p:blipFill>
        <p:spPr>
          <a:xfrm>
            <a:off x="467544" y="1916832"/>
            <a:ext cx="6696744" cy="4369562"/>
          </a:xfrm>
          <a:prstGeom prst="rect">
            <a:avLst/>
          </a:prstGeom>
        </p:spPr>
      </p:pic>
      <p:sp>
        <p:nvSpPr>
          <p:cNvPr id="6" name="橢圓 5"/>
          <p:cNvSpPr/>
          <p:nvPr/>
        </p:nvSpPr>
        <p:spPr bwMode="auto">
          <a:xfrm>
            <a:off x="1619672" y="2564904"/>
            <a:ext cx="2196244" cy="792088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85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Matplotlib</a:t>
            </a:r>
            <a:r>
              <a:rPr lang="zh-TW" altLang="en-US" dirty="0" smtClean="0"/>
              <a:t>繪圖使用中文的問題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 smtClean="0"/>
              <a:t> </a:t>
            </a:r>
            <a:r>
              <a:rPr lang="zh-TW" altLang="en-US" sz="2400" dirty="0" smtClean="0"/>
              <a:t>解決方法</a:t>
            </a:r>
            <a:endParaRPr lang="en-US" altLang="zh-TW" sz="2400" dirty="0" smtClean="0"/>
          </a:p>
          <a:p>
            <a:pPr marL="1314450" lvl="2" indent="-457200">
              <a:buFont typeface="+mj-lt"/>
              <a:buAutoNum type="arabicPeriod"/>
            </a:pPr>
            <a:r>
              <a:rPr lang="zh-TW" altLang="en-US" sz="2000" dirty="0" smtClean="0"/>
              <a:t>匯入模組</a:t>
            </a:r>
            <a:r>
              <a:rPr lang="en-US" altLang="zh-TW" sz="2000" dirty="0" smtClean="0"/>
              <a:t> </a:t>
            </a:r>
            <a:r>
              <a:rPr lang="en-US" altLang="zh-TW" sz="2000" dirty="0" err="1" smtClean="0"/>
              <a:t>FontProperties</a:t>
            </a:r>
            <a:endParaRPr lang="en-US" altLang="zh-TW" sz="2000" dirty="0" smtClean="0"/>
          </a:p>
          <a:p>
            <a:pPr marL="1314450" lvl="2" indent="-457200">
              <a:buFont typeface="+mj-lt"/>
              <a:buAutoNum type="arabicPeriod"/>
            </a:pPr>
            <a:r>
              <a:rPr lang="zh-TW" altLang="en-US" sz="2000" dirty="0" smtClean="0"/>
              <a:t>設定字型 </a:t>
            </a:r>
            <a:r>
              <a:rPr lang="en-US" altLang="zh-TW" sz="2000" dirty="0" smtClean="0"/>
              <a:t>font </a:t>
            </a:r>
            <a:r>
              <a:rPr lang="en-US" altLang="zh-TW" sz="2000" dirty="0"/>
              <a:t>= </a:t>
            </a:r>
            <a:r>
              <a:rPr lang="en-US" altLang="zh-TW" sz="2000" dirty="0" err="1"/>
              <a:t>FontProperties</a:t>
            </a:r>
            <a:r>
              <a:rPr lang="en-US" altLang="zh-TW" sz="2000" dirty="0"/>
              <a:t>(</a:t>
            </a:r>
            <a:r>
              <a:rPr lang="en-US" altLang="zh-TW" sz="2000" dirty="0" err="1"/>
              <a:t>fname</a:t>
            </a:r>
            <a:r>
              <a:rPr lang="en-US" altLang="zh-TW" sz="2000" dirty="0"/>
              <a:t>=</a:t>
            </a:r>
            <a:r>
              <a:rPr lang="en-US" altLang="zh-TW" sz="2000" dirty="0" err="1"/>
              <a:t>r"c</a:t>
            </a:r>
            <a:r>
              <a:rPr lang="en-US" altLang="zh-TW" sz="2000" dirty="0"/>
              <a:t>:\windows\fonts\</a:t>
            </a:r>
            <a:r>
              <a:rPr lang="en-US" altLang="zh-TW" sz="2000" dirty="0" err="1"/>
              <a:t>mingliu.ttc</a:t>
            </a:r>
            <a:r>
              <a:rPr lang="en-US" altLang="zh-TW" sz="2000" dirty="0"/>
              <a:t>", size=14) </a:t>
            </a:r>
            <a:endParaRPr lang="en-US" altLang="zh-TW" sz="2000" dirty="0" smtClean="0"/>
          </a:p>
          <a:p>
            <a:pPr marL="1314450" lvl="2" indent="-457200">
              <a:buFont typeface="+mj-lt"/>
              <a:buAutoNum type="arabicPeriod"/>
            </a:pPr>
            <a:r>
              <a:rPr lang="zh-TW" altLang="en-US" sz="2000" dirty="0" smtClean="0"/>
              <a:t>繪圖時增加宣告字型的選項 </a:t>
            </a:r>
            <a:r>
              <a:rPr lang="en-US" altLang="zh-TW" sz="2000" dirty="0" err="1" smtClean="0"/>
              <a:t>plt.title</a:t>
            </a:r>
            <a:r>
              <a:rPr lang="en-US" altLang="zh-TW" sz="2000" dirty="0" smtClean="0"/>
              <a:t>(u’</a:t>
            </a:r>
            <a:r>
              <a:rPr lang="zh-TW" altLang="en-US" sz="2000" dirty="0" smtClean="0"/>
              <a:t>大立光</a:t>
            </a:r>
            <a:r>
              <a:rPr lang="en-US" altLang="zh-TW" sz="2000" dirty="0" smtClean="0"/>
              <a:t>',</a:t>
            </a:r>
            <a:r>
              <a:rPr lang="en-US" altLang="zh-TW" sz="2000" dirty="0" err="1" smtClean="0"/>
              <a:t>fontproperties</a:t>
            </a:r>
            <a:r>
              <a:rPr lang="en-US" altLang="zh-TW" sz="2000" dirty="0" smtClean="0"/>
              <a:t>=font)</a:t>
            </a:r>
            <a:endParaRPr lang="zh-TW" altLang="en-US" sz="20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41</a:t>
            </a:fld>
            <a:endParaRPr lang="zh-TW" altLang="en-US"/>
          </a:p>
        </p:txBody>
      </p:sp>
      <p:pic>
        <p:nvPicPr>
          <p:cNvPr id="3" name="圖片 2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55" t="51629"/>
          <a:stretch/>
        </p:blipFill>
        <p:spPr>
          <a:xfrm>
            <a:off x="4499992" y="3517900"/>
            <a:ext cx="3835400" cy="263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61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3568" y="2852936"/>
            <a:ext cx="7772400" cy="1362075"/>
          </a:xfrm>
        </p:spPr>
        <p:txBody>
          <a:bodyPr/>
          <a:lstStyle/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交易策略績效評估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42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98501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交易策略績效評估指標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獲利因子</a:t>
            </a:r>
            <a:endParaRPr lang="en-US" altLang="zh-TW" dirty="0"/>
          </a:p>
          <a:p>
            <a:pPr lvl="1"/>
            <a:r>
              <a:rPr lang="zh-TW" altLang="en-US" dirty="0"/>
              <a:t>總獲利金額</a:t>
            </a:r>
            <a:r>
              <a:rPr lang="en-US" altLang="zh-TW" dirty="0"/>
              <a:t>÷ </a:t>
            </a:r>
            <a:r>
              <a:rPr lang="zh-TW" altLang="en-US" dirty="0"/>
              <a:t>總損失金額</a:t>
            </a:r>
          </a:p>
          <a:p>
            <a:pPr lvl="1"/>
            <a:r>
              <a:rPr lang="zh-TW" altLang="en-US" dirty="0"/>
              <a:t>每單位損失可以有多少獲利，最好在</a:t>
            </a:r>
            <a:r>
              <a:rPr lang="en-US" altLang="zh-TW" dirty="0"/>
              <a:t>1.5</a:t>
            </a:r>
            <a:r>
              <a:rPr lang="zh-TW" altLang="en-US" dirty="0"/>
              <a:t>以上</a:t>
            </a:r>
          </a:p>
          <a:p>
            <a:r>
              <a:rPr lang="zh-TW" altLang="en-US" dirty="0"/>
              <a:t>勝率</a:t>
            </a:r>
            <a:endParaRPr lang="en-US" altLang="zh-TW" dirty="0"/>
          </a:p>
          <a:p>
            <a:pPr lvl="1"/>
            <a:r>
              <a:rPr lang="zh-TW" altLang="en-US" dirty="0"/>
              <a:t>贏的交易次數</a:t>
            </a:r>
            <a:r>
              <a:rPr lang="en-US" altLang="zh-TW" dirty="0"/>
              <a:t>÷ </a:t>
            </a:r>
            <a:r>
              <a:rPr lang="zh-TW" altLang="en-US" dirty="0"/>
              <a:t>總交易次數</a:t>
            </a:r>
          </a:p>
          <a:p>
            <a:r>
              <a:rPr lang="zh-TW" altLang="en-US" dirty="0"/>
              <a:t>交易次數</a:t>
            </a:r>
            <a:endParaRPr lang="en-US" altLang="zh-TW" dirty="0"/>
          </a:p>
          <a:p>
            <a:pPr lvl="1"/>
            <a:r>
              <a:rPr lang="zh-TW" altLang="en-US" dirty="0"/>
              <a:t>交易次數代表獲利的機會</a:t>
            </a:r>
          </a:p>
          <a:p>
            <a:pPr lvl="1">
              <a:buFont typeface="Wingdings" panose="05000000000000000000" pitchFamily="2" charset="2"/>
              <a:buChar char="n"/>
            </a:pPr>
            <a:endParaRPr lang="en-US" altLang="zh-TW" sz="2400" dirty="0" smtClean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43</a:t>
            </a:fld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611560" y="5301208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FF0000"/>
                </a:solidFill>
              </a:rPr>
              <a:t>有鑑於此，需將類別</a:t>
            </a:r>
            <a:r>
              <a:rPr lang="en-US" altLang="zh-TW" sz="2400" dirty="0" smtClean="0">
                <a:solidFill>
                  <a:srgbClr val="FF0000"/>
                </a:solidFill>
              </a:rPr>
              <a:t>(</a:t>
            </a:r>
            <a:r>
              <a:rPr lang="en-US" altLang="zh-TW" sz="2400" dirty="0" err="1" smtClean="0">
                <a:solidFill>
                  <a:srgbClr val="FF0000"/>
                </a:solidFill>
              </a:rPr>
              <a:t>class_BT</a:t>
            </a:r>
            <a:r>
              <a:rPr lang="en-US" altLang="zh-TW" sz="2400" dirty="0" smtClean="0">
                <a:solidFill>
                  <a:srgbClr val="FF0000"/>
                </a:solidFill>
              </a:rPr>
              <a:t>)</a:t>
            </a:r>
            <a:r>
              <a:rPr lang="zh-TW" altLang="en-US" sz="2400" dirty="0" smtClean="0">
                <a:solidFill>
                  <a:srgbClr val="FF0000"/>
                </a:solidFill>
              </a:rPr>
              <a:t>改版，方能滿足需求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734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44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自製模組</a:t>
            </a:r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(module)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介紹三</a:t>
            </a:r>
            <a:endParaRPr lang="zh-TW" altLang="en-US" sz="32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807244" y="1558528"/>
            <a:ext cx="772519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修改</a:t>
            </a:r>
            <a:r>
              <a:rPr lang="en-US" altLang="zh-TW" sz="32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class_BT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class_BT_v02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將交易策略寫成模組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測試資料由檔案讀入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測試結果輸出至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.txt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.csv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en-US" altLang="zh-TW" sz="32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xlsx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計算總盈虧、獲利總計、虧損總計、交易次數、獲利次數、虧損次數、獲利因子、勝率、報酬率等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可利用這個模組，找尋最佳參數組合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112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45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Class_BT_v02.py</a:t>
            </a:r>
            <a:endParaRPr lang="zh-TW" altLang="en-US" sz="3200" dirty="0"/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01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46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Class_BT_v02.py</a:t>
            </a:r>
            <a:endParaRPr lang="zh-TW" altLang="en-US" sz="3200" dirty="0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4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47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Class_BT_v02.py</a:t>
            </a:r>
            <a:endParaRPr lang="zh-TW" altLang="en-US" sz="3200" dirty="0"/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47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48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Class_BT_v02.py</a:t>
            </a:r>
            <a:endParaRPr lang="zh-TW" altLang="en-US" sz="3200" dirty="0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678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49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Class_BT_v02.py</a:t>
            </a:r>
            <a:endParaRPr lang="zh-TW" altLang="en-US" sz="3200" dirty="0"/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39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5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繪製股票圖</a:t>
            </a:r>
            <a:endParaRPr lang="zh-TW" altLang="en-US" sz="3200" dirty="0"/>
          </a:p>
        </p:txBody>
      </p:sp>
      <p:pic>
        <p:nvPicPr>
          <p:cNvPr id="9" name="圖片 8" descr="Read_excel - Internet Explor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05" b="11728"/>
          <a:stretch/>
        </p:blipFill>
        <p:spPr>
          <a:xfrm>
            <a:off x="0" y="1841500"/>
            <a:ext cx="9144000" cy="3675732"/>
          </a:xfrm>
          <a:prstGeom prst="rect">
            <a:avLst/>
          </a:prstGeom>
        </p:spPr>
      </p:pic>
      <p:sp>
        <p:nvSpPr>
          <p:cNvPr id="10" name="橢圓 9"/>
          <p:cNvSpPr/>
          <p:nvPr/>
        </p:nvSpPr>
        <p:spPr bwMode="auto">
          <a:xfrm>
            <a:off x="611560" y="4077072"/>
            <a:ext cx="4176464" cy="1440160"/>
          </a:xfrm>
          <a:prstGeom prst="ellipse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076056" y="4653136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須改變資料型態為</a:t>
            </a:r>
            <a:r>
              <a:rPr lang="en-US" altLang="zh-TW" dirty="0" smtClean="0"/>
              <a:t>float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92976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50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Class_BT_v02.py</a:t>
            </a:r>
            <a:endParaRPr lang="zh-TW" altLang="en-US" sz="3200" dirty="0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58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51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Class_BT_v02.py</a:t>
            </a:r>
            <a:endParaRPr lang="zh-TW" altLang="en-US" sz="3200" dirty="0"/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2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52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Class_BT_v02.py</a:t>
            </a:r>
            <a:endParaRPr lang="zh-TW" altLang="en-US" sz="3200" dirty="0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52"/>
            <a:ext cx="9144000" cy="545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319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484784"/>
            <a:ext cx="7772400" cy="4752527"/>
          </a:xfrm>
        </p:spPr>
        <p:txBody>
          <a:bodyPr/>
          <a:lstStyle/>
          <a:p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53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 smtClean="0"/>
              <a:t>Class_BT_v02.py</a:t>
            </a:r>
            <a:endParaRPr lang="zh-TW" altLang="en-US" sz="3200" dirty="0"/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8"/>
          <a:stretch/>
        </p:blipFill>
        <p:spPr>
          <a:xfrm>
            <a:off x="0" y="701407"/>
            <a:ext cx="9144000" cy="5179248"/>
          </a:xfrm>
          <a:prstGeom prst="rect">
            <a:avLst/>
          </a:prstGeom>
        </p:spPr>
      </p:pic>
      <p:pic>
        <p:nvPicPr>
          <p:cNvPr id="8" name="圖片 7" descr="Spyder (Python 3.6)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74" b="5485"/>
          <a:stretch/>
        </p:blipFill>
        <p:spPr>
          <a:xfrm>
            <a:off x="21952" y="5229200"/>
            <a:ext cx="9144000" cy="11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76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修改後類別</a:t>
            </a:r>
            <a:r>
              <a:rPr lang="en-US" altLang="zh-TW" dirty="0" smtClean="0"/>
              <a:t>(class)</a:t>
            </a:r>
            <a:r>
              <a:rPr lang="zh-TW" altLang="en-US" dirty="0" smtClean="0"/>
              <a:t>說明：</a:t>
            </a:r>
            <a:r>
              <a:rPr lang="en-US" altLang="zh-TW" dirty="0" smtClean="0"/>
              <a:t>    </a:t>
            </a:r>
            <a:r>
              <a:rPr lang="en-US" altLang="zh-TW" dirty="0" err="1" smtClean="0"/>
              <a:t>BackTest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 smtClean="0"/>
              <a:t>初始化</a:t>
            </a:r>
            <a:r>
              <a:rPr lang="en-US" altLang="zh-TW" sz="2800" dirty="0" smtClean="0"/>
              <a:t>(</a:t>
            </a:r>
            <a:r>
              <a:rPr lang="zh-TW" altLang="en-US" sz="2800" dirty="0" smtClean="0"/>
              <a:t>股價日資料檔案名稱</a:t>
            </a:r>
            <a:r>
              <a:rPr lang="en-US" altLang="zh-TW" sz="2800" dirty="0" smtClean="0"/>
              <a:t>)</a:t>
            </a:r>
          </a:p>
          <a:p>
            <a:pPr lvl="1"/>
            <a:r>
              <a:rPr lang="en-US" altLang="zh-TW" sz="2400" dirty="0"/>
              <a:t> </a:t>
            </a:r>
            <a:r>
              <a:rPr lang="zh-TW" altLang="en-US" sz="2400" dirty="0" smtClean="0"/>
              <a:t>依據輸入檔名，讀取股價資料</a:t>
            </a:r>
            <a:endParaRPr lang="en-US" altLang="zh-TW" sz="2400" dirty="0"/>
          </a:p>
          <a:p>
            <a:pPr lvl="1"/>
            <a:r>
              <a:rPr lang="en-US" altLang="zh-TW" sz="2400" dirty="0"/>
              <a:t> </a:t>
            </a:r>
            <a:r>
              <a:rPr lang="zh-TW" altLang="en-US" sz="2400" dirty="0" smtClean="0"/>
              <a:t>初始化各項工作資料序列</a:t>
            </a:r>
            <a:endParaRPr lang="en-US" altLang="zh-TW" sz="2400" dirty="0"/>
          </a:p>
          <a:p>
            <a:pPr lvl="1"/>
            <a:r>
              <a:rPr lang="en-US" altLang="zh-TW" sz="2400" dirty="0"/>
              <a:t> </a:t>
            </a:r>
            <a:r>
              <a:rPr lang="zh-TW" altLang="en-US" sz="2400" dirty="0" smtClean="0"/>
              <a:t>判斷日資料漲趺，上漲</a:t>
            </a:r>
            <a:r>
              <a:rPr lang="en-US" altLang="zh-TW" sz="2400" dirty="0" smtClean="0"/>
              <a:t>=‘1’</a:t>
            </a:r>
            <a:r>
              <a:rPr lang="zh-TW" altLang="en-US" sz="2400" dirty="0" smtClean="0"/>
              <a:t>，下跌</a:t>
            </a:r>
            <a:r>
              <a:rPr lang="en-US" altLang="zh-TW" sz="2400" dirty="0" smtClean="0"/>
              <a:t>=‘0’</a:t>
            </a:r>
            <a:endParaRPr lang="en-US" altLang="zh-TW" sz="2400" dirty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828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TW" sz="2800" dirty="0" smtClean="0"/>
              <a:t>PSY(</a:t>
            </a:r>
            <a:r>
              <a:rPr lang="zh-TW" altLang="en-US" sz="2800" dirty="0" smtClean="0"/>
              <a:t>心理線指標回測</a:t>
            </a:r>
            <a:r>
              <a:rPr lang="en-US" altLang="zh-TW" sz="2800" dirty="0" smtClean="0"/>
              <a:t>)</a:t>
            </a:r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傳入參數：保留天數、測試天數、計算天數、上限值、下限值、最大多頭部位、最大空頭部位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初始化買進價、賣出價資料序列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判斷心理線買賣點：</a:t>
            </a:r>
            <a:endParaRPr lang="en-US" altLang="zh-TW" sz="2400" dirty="0" smtClean="0"/>
          </a:p>
          <a:p>
            <a:pPr lvl="2">
              <a:buFont typeface="Wingdings" panose="05000000000000000000" pitchFamily="2" charset="2"/>
              <a:buChar char="u"/>
            </a:pPr>
            <a:r>
              <a:rPr lang="zh-TW" altLang="en-US" sz="2000" dirty="0" smtClean="0"/>
              <a:t>計算心理線指標，若心理線指標</a:t>
            </a:r>
            <a:r>
              <a:rPr lang="en-US" altLang="zh-TW" sz="2000" dirty="0" smtClean="0"/>
              <a:t>&lt;=</a:t>
            </a:r>
            <a:r>
              <a:rPr lang="zh-TW" altLang="en-US" sz="2000" dirty="0" smtClean="0"/>
              <a:t>下限值，則應買進</a:t>
            </a:r>
            <a:endParaRPr lang="en-US" altLang="zh-TW" sz="2000" dirty="0" smtClean="0"/>
          </a:p>
          <a:p>
            <a:pPr marL="3200400" lvl="7" indent="0">
              <a:buNone/>
            </a:pPr>
            <a:r>
              <a:rPr lang="zh-TW" altLang="en-US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若心理線指標</a:t>
            </a:r>
            <a:r>
              <a:rPr lang="en-US" altLang="zh-TW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&gt;=</a:t>
            </a:r>
            <a:r>
              <a:rPr lang="zh-TW" altLang="en-US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上限值，則應賣出</a:t>
            </a:r>
            <a:endParaRPr lang="en-US" altLang="zh-TW" dirty="0" smtClean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200400" lvl="7" indent="0">
              <a:buNone/>
            </a:pPr>
            <a:r>
              <a:rPr lang="zh-TW" altLang="en-US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其他，則不作為</a:t>
            </a:r>
            <a:endParaRPr lang="en-US" altLang="zh-TW" dirty="0" smtClean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依前一日買賣建議，計算當日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部位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若當日為買進，則記錄買進價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開盤價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，並統計買進次數。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若當日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為賣出，</a:t>
            </a: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則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記錄賣出價</a:t>
            </a:r>
            <a:r>
              <a:rPr lang="en-US" altLang="zh-TW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開盤價</a:t>
            </a:r>
            <a:r>
              <a:rPr lang="en-US" altLang="zh-TW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統計賣出次數。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B&amp;H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報酬</a:t>
            </a:r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175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/>
              <a:t>PSY(</a:t>
            </a:r>
            <a:r>
              <a:rPr lang="zh-TW" altLang="en-US" sz="2800" dirty="0" smtClean="0"/>
              <a:t>心理線指標回測</a:t>
            </a:r>
            <a:r>
              <a:rPr lang="en-US" altLang="zh-TW" sz="2800" dirty="0" smtClean="0"/>
              <a:t>)</a:t>
            </a:r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計算總盈虧、獲利總計、虧損總計、交易次數、獲利次數、虧損次數、獲利因子、勝率、報酬率</a:t>
            </a:r>
            <a:endParaRPr lang="en-US" altLang="zh-TW" sz="2400" dirty="0" smtClean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 smtClean="0"/>
              <a:t>其中：獲利因子 </a:t>
            </a:r>
            <a:r>
              <a:rPr lang="en-US" altLang="zh-TW" sz="2400" dirty="0" smtClean="0"/>
              <a:t>=</a:t>
            </a:r>
            <a:r>
              <a:rPr lang="zh-TW" altLang="en-US" sz="2400" dirty="0" smtClean="0"/>
              <a:t> 總</a:t>
            </a:r>
            <a:r>
              <a:rPr lang="zh-TW" altLang="en-US" sz="2400" dirty="0"/>
              <a:t>獲利</a:t>
            </a:r>
            <a:r>
              <a:rPr lang="en-US" altLang="zh-TW" sz="2400" dirty="0"/>
              <a:t>/</a:t>
            </a:r>
            <a:r>
              <a:rPr lang="zh-TW" altLang="en-US" sz="2400" dirty="0"/>
              <a:t>總</a:t>
            </a:r>
            <a:r>
              <a:rPr lang="zh-TW" altLang="en-US" sz="2400" dirty="0" smtClean="0"/>
              <a:t>虧損</a:t>
            </a:r>
            <a:endParaRPr lang="en-US" altLang="zh-TW" sz="2400" dirty="0" smtClean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 smtClean="0"/>
              <a:t>勝率 </a:t>
            </a:r>
            <a:r>
              <a:rPr lang="en-US" altLang="zh-TW" sz="2400" dirty="0" smtClean="0"/>
              <a:t>=</a:t>
            </a:r>
            <a:r>
              <a:rPr lang="zh-TW" altLang="en-US" sz="2400" dirty="0" smtClean="0"/>
              <a:t> </a:t>
            </a:r>
            <a:r>
              <a:rPr lang="en-US" altLang="zh-TW" sz="2400" dirty="0"/>
              <a:t>100*</a:t>
            </a:r>
            <a:r>
              <a:rPr lang="zh-TW" altLang="en-US" sz="2400" dirty="0"/>
              <a:t>獲利次數</a:t>
            </a:r>
            <a:r>
              <a:rPr lang="en-US" altLang="zh-TW" sz="2400" dirty="0"/>
              <a:t>/</a:t>
            </a:r>
            <a:r>
              <a:rPr lang="zh-TW" altLang="en-US" sz="2400" dirty="0"/>
              <a:t>總交易</a:t>
            </a:r>
            <a:r>
              <a:rPr lang="zh-TW" altLang="en-US" sz="2400" dirty="0" smtClean="0"/>
              <a:t>次數</a:t>
            </a:r>
            <a:endParaRPr lang="en-US" altLang="zh-TW" sz="2400" dirty="0" smtClean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 smtClean="0"/>
              <a:t>報酬率 </a:t>
            </a:r>
            <a:r>
              <a:rPr lang="en-US" altLang="zh-TW" sz="2400" dirty="0" smtClean="0"/>
              <a:t>=</a:t>
            </a:r>
            <a:r>
              <a:rPr lang="zh-TW" altLang="en-US" sz="2400" dirty="0" smtClean="0"/>
              <a:t> 總盈虧 </a:t>
            </a:r>
            <a:r>
              <a:rPr lang="en-US" altLang="zh-TW" sz="2400" dirty="0" smtClean="0"/>
              <a:t>/</a:t>
            </a:r>
            <a:r>
              <a:rPr lang="zh-TW" altLang="en-US" sz="2400" dirty="0" smtClean="0"/>
              <a:t> 買進金額合計</a:t>
            </a:r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97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TW" sz="2800" dirty="0" smtClean="0"/>
              <a:t>MA(</a:t>
            </a:r>
            <a:r>
              <a:rPr lang="zh-TW" altLang="en-US" sz="2800" dirty="0"/>
              <a:t>均</a:t>
            </a:r>
            <a:r>
              <a:rPr lang="zh-TW" altLang="en-US" sz="2800" dirty="0" smtClean="0"/>
              <a:t>線指標回測</a:t>
            </a:r>
            <a:r>
              <a:rPr lang="en-US" altLang="zh-TW" sz="2800" dirty="0" smtClean="0"/>
              <a:t>)</a:t>
            </a:r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傳入參數：保留天數、測試天數、長均線天數、短均線天數、最大多頭部位、最大空頭部位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初始化買進價、賣出價資料序列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 smtClean="0"/>
              <a:t>計算長短均線差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判斷長短均線買賣點：</a:t>
            </a:r>
            <a:endParaRPr lang="en-US" altLang="zh-TW" sz="2400" dirty="0" smtClean="0"/>
          </a:p>
          <a:p>
            <a:pPr marL="914400" lvl="2" indent="0">
              <a:buNone/>
            </a:pPr>
            <a:r>
              <a:rPr lang="zh-TW" altLang="en-US" sz="2000" dirty="0" smtClean="0"/>
              <a:t>若前一日均線差</a:t>
            </a:r>
            <a:r>
              <a:rPr lang="en-US" altLang="zh-TW" sz="2000" dirty="0" smtClean="0"/>
              <a:t>&lt;=0</a:t>
            </a:r>
            <a:r>
              <a:rPr lang="zh-TW" altLang="en-US" sz="2000" dirty="0" smtClean="0"/>
              <a:t>，本日均線差</a:t>
            </a:r>
            <a:r>
              <a:rPr lang="en-US" altLang="zh-TW" sz="2000" dirty="0" smtClean="0"/>
              <a:t>&gt;0</a:t>
            </a:r>
            <a:r>
              <a:rPr lang="zh-TW" altLang="en-US" sz="2000" dirty="0" smtClean="0"/>
              <a:t>，則應買進</a:t>
            </a:r>
            <a:endParaRPr lang="en-US" altLang="zh-TW" sz="2000" dirty="0" smtClean="0"/>
          </a:p>
          <a:p>
            <a:pPr marL="914400" lvl="2" indent="0">
              <a:buNone/>
            </a:pPr>
            <a:r>
              <a:rPr lang="zh-TW" altLang="en-US" sz="2000" dirty="0"/>
              <a:t>若前一日均線</a:t>
            </a:r>
            <a:r>
              <a:rPr lang="zh-TW" altLang="en-US" sz="2000" dirty="0" smtClean="0"/>
              <a:t>差</a:t>
            </a:r>
            <a:r>
              <a:rPr lang="en-US" altLang="zh-TW" sz="2000" dirty="0"/>
              <a:t>&gt;</a:t>
            </a:r>
            <a:r>
              <a:rPr lang="en-US" altLang="zh-TW" sz="2000" dirty="0" smtClean="0"/>
              <a:t>0</a:t>
            </a:r>
            <a:r>
              <a:rPr lang="zh-TW" altLang="en-US" sz="2000" dirty="0"/>
              <a:t>，本日均線</a:t>
            </a:r>
            <a:r>
              <a:rPr lang="zh-TW" altLang="en-US" sz="2000" dirty="0" smtClean="0"/>
              <a:t>差</a:t>
            </a:r>
            <a:r>
              <a:rPr lang="en-US" altLang="zh-TW" sz="2000" dirty="0" smtClean="0"/>
              <a:t>&lt;=0</a:t>
            </a:r>
            <a:r>
              <a:rPr lang="zh-TW" altLang="en-US" sz="2000" dirty="0"/>
              <a:t>，則</a:t>
            </a:r>
            <a:r>
              <a:rPr lang="zh-TW" altLang="en-US" sz="2000" dirty="0" smtClean="0"/>
              <a:t>應賣出</a:t>
            </a:r>
            <a:endParaRPr lang="en-US" altLang="zh-TW" sz="2000" dirty="0"/>
          </a:p>
          <a:p>
            <a:pPr marL="914400" lvl="7" indent="0">
              <a:buNone/>
            </a:pP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其他，則不作為</a:t>
            </a:r>
            <a:endParaRPr lang="en-US" altLang="zh-TW" dirty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依前一日買賣建議，計算當日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部位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若當日為買進，則記錄買進價</a:t>
            </a:r>
            <a:r>
              <a:rPr lang="en-US" altLang="zh-TW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開盤價</a:t>
            </a:r>
            <a:r>
              <a:rPr lang="en-US" altLang="zh-TW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，並統計買進次數。</a:t>
            </a:r>
            <a:endParaRPr lang="en-US" altLang="zh-TW" sz="24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若當日為賣出，則記錄賣出價</a:t>
            </a:r>
            <a:r>
              <a:rPr lang="en-US" altLang="zh-TW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開盤價</a:t>
            </a:r>
            <a:r>
              <a:rPr lang="en-US" altLang="zh-TW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，並統計賣出次數。</a:t>
            </a:r>
            <a:endParaRPr lang="en-US" altLang="zh-TW" sz="24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</a:t>
            </a:r>
            <a:r>
              <a:rPr lang="en-US" altLang="zh-TW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B&amp;H</a:t>
            </a:r>
            <a:r>
              <a:rPr lang="zh-TW" altLang="en-US" sz="2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報酬</a:t>
            </a:r>
            <a:endParaRPr lang="zh-TW" altLang="en-US" sz="2400" dirty="0"/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062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/>
              <a:t>MA(</a:t>
            </a:r>
            <a:r>
              <a:rPr lang="zh-TW" altLang="en-US" sz="2800" dirty="0"/>
              <a:t>均</a:t>
            </a:r>
            <a:r>
              <a:rPr lang="zh-TW" altLang="en-US" sz="2800" dirty="0" smtClean="0"/>
              <a:t>線指標回測</a:t>
            </a:r>
            <a:r>
              <a:rPr lang="en-US" altLang="zh-TW" sz="2800" dirty="0" smtClean="0"/>
              <a:t>)</a:t>
            </a:r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計算總盈虧、獲利總計、虧損總計、交易次數、獲利次數、虧損次數、獲利因子、勝率、報酬率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其中：獲利因子 </a:t>
            </a:r>
            <a:r>
              <a:rPr lang="en-US" altLang="zh-TW" sz="2400" dirty="0"/>
              <a:t>=</a:t>
            </a:r>
            <a:r>
              <a:rPr lang="zh-TW" altLang="en-US" sz="2400" dirty="0"/>
              <a:t> 總獲利</a:t>
            </a:r>
            <a:r>
              <a:rPr lang="en-US" altLang="zh-TW" sz="2400" dirty="0"/>
              <a:t>/</a:t>
            </a:r>
            <a:r>
              <a:rPr lang="zh-TW" altLang="en-US" sz="2400" dirty="0"/>
              <a:t>總虧損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勝率 </a:t>
            </a:r>
            <a:r>
              <a:rPr lang="en-US" altLang="zh-TW" sz="2400" dirty="0"/>
              <a:t>=</a:t>
            </a:r>
            <a:r>
              <a:rPr lang="zh-TW" altLang="en-US" sz="2400" dirty="0"/>
              <a:t> </a:t>
            </a:r>
            <a:r>
              <a:rPr lang="en-US" altLang="zh-TW" sz="2400" dirty="0"/>
              <a:t>100*</a:t>
            </a:r>
            <a:r>
              <a:rPr lang="zh-TW" altLang="en-US" sz="2400" dirty="0"/>
              <a:t>獲利次數</a:t>
            </a:r>
            <a:r>
              <a:rPr lang="en-US" altLang="zh-TW" sz="2400" dirty="0"/>
              <a:t>/</a:t>
            </a:r>
            <a:r>
              <a:rPr lang="zh-TW" altLang="en-US" sz="2400" dirty="0"/>
              <a:t>總交易次數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報酬率 </a:t>
            </a:r>
            <a:r>
              <a:rPr lang="en-US" altLang="zh-TW" sz="2400" dirty="0"/>
              <a:t>=</a:t>
            </a:r>
            <a:r>
              <a:rPr lang="zh-TW" altLang="en-US" sz="2400" dirty="0"/>
              <a:t> 總盈虧 </a:t>
            </a:r>
            <a:r>
              <a:rPr lang="en-US" altLang="zh-TW" sz="2400" dirty="0"/>
              <a:t>/</a:t>
            </a:r>
            <a:r>
              <a:rPr lang="zh-TW" altLang="en-US" sz="2400" dirty="0"/>
              <a:t> 買進金額合計</a:t>
            </a:r>
          </a:p>
          <a:p>
            <a:pPr lvl="1"/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876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800" dirty="0" smtClean="0"/>
              <a:t>COMBO(</a:t>
            </a:r>
            <a:r>
              <a:rPr lang="zh-TW" altLang="en-US" sz="2800" dirty="0"/>
              <a:t>均</a:t>
            </a:r>
            <a:r>
              <a:rPr lang="zh-TW" altLang="en-US" sz="2800" dirty="0" smtClean="0"/>
              <a:t>線指標回測</a:t>
            </a:r>
            <a:r>
              <a:rPr lang="en-US" altLang="zh-TW" sz="2800" dirty="0" smtClean="0"/>
              <a:t>)</a:t>
            </a:r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400" dirty="0"/>
              <a:t> </a:t>
            </a:r>
            <a:r>
              <a:rPr lang="zh-TW" altLang="en-US" sz="2400" dirty="0" smtClean="0"/>
              <a:t>傳入參數：保留天數、測試天數、</a:t>
            </a:r>
            <a:r>
              <a:rPr lang="zh-TW" altLang="en-US" sz="2400" dirty="0"/>
              <a:t>計算天數、上限值、下限</a:t>
            </a:r>
            <a:r>
              <a:rPr lang="zh-TW" altLang="en-US" sz="2400" dirty="0" smtClean="0"/>
              <a:t>值、長均線天數、短均線天數、最大多頭部位、最大空頭部位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初始化買進價、賣出價資料序列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 smtClean="0"/>
              <a:t>判斷</a:t>
            </a:r>
            <a:r>
              <a:rPr lang="zh-TW" altLang="en-US" sz="2400" dirty="0"/>
              <a:t>心理線買賣點：</a:t>
            </a:r>
            <a:endParaRPr lang="en-US" altLang="zh-TW" sz="2400" dirty="0"/>
          </a:p>
          <a:p>
            <a:pPr lvl="2">
              <a:buFont typeface="Wingdings" panose="05000000000000000000" pitchFamily="2" charset="2"/>
              <a:buChar char="u"/>
            </a:pPr>
            <a:r>
              <a:rPr lang="zh-TW" altLang="en-US" sz="2000" dirty="0"/>
              <a:t>計算心理線指標，若心理線指標</a:t>
            </a:r>
            <a:r>
              <a:rPr lang="en-US" altLang="zh-TW" sz="2000" dirty="0"/>
              <a:t>&lt;=</a:t>
            </a:r>
            <a:r>
              <a:rPr lang="zh-TW" altLang="en-US" sz="2000" dirty="0"/>
              <a:t>下限值，則應買進</a:t>
            </a:r>
            <a:endParaRPr lang="en-US" altLang="zh-TW" sz="2000" dirty="0"/>
          </a:p>
          <a:p>
            <a:pPr marL="3200400" lvl="7" indent="0">
              <a:buNone/>
            </a:pP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若心理線指標</a:t>
            </a:r>
            <a:r>
              <a:rPr lang="en-US" altLang="zh-TW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&gt;=</a:t>
            </a: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上限值，則應賣出</a:t>
            </a:r>
            <a:endParaRPr lang="en-US" altLang="zh-TW" dirty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200400" lvl="7" indent="0">
              <a:buNone/>
            </a:pP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其他，則不作為</a:t>
            </a:r>
            <a:endParaRPr lang="en-US" altLang="zh-TW" sz="2400" dirty="0" smtClean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 smtClean="0"/>
              <a:t>計算長短均線差</a:t>
            </a:r>
            <a:endParaRPr lang="en-US" altLang="zh-TW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57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Read_excel - Internet Explor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71"/>
          <a:stretch/>
        </p:blipFill>
        <p:spPr>
          <a:xfrm>
            <a:off x="15900" y="1866284"/>
            <a:ext cx="9144000" cy="4290248"/>
          </a:xfrm>
          <a:prstGeom prst="rect">
            <a:avLst/>
          </a:prstGeo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6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繪製股票圖</a:t>
            </a:r>
            <a:endParaRPr lang="zh-TW" altLang="en-US" sz="3200" dirty="0"/>
          </a:p>
        </p:txBody>
      </p:sp>
      <p:sp>
        <p:nvSpPr>
          <p:cNvPr id="10" name="橢圓 9"/>
          <p:cNvSpPr/>
          <p:nvPr/>
        </p:nvSpPr>
        <p:spPr bwMode="auto">
          <a:xfrm>
            <a:off x="683568" y="4744124"/>
            <a:ext cx="4176464" cy="1440160"/>
          </a:xfrm>
          <a:prstGeom prst="ellipse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81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en-US" altLang="zh-TW" dirty="0"/>
              <a:t>COMBO(</a:t>
            </a:r>
            <a:r>
              <a:rPr lang="zh-TW" altLang="en-US" dirty="0"/>
              <a:t>均線指標回測</a:t>
            </a:r>
            <a:r>
              <a:rPr lang="en-US" altLang="zh-TW" dirty="0" smtClean="0"/>
              <a:t>) </a:t>
            </a:r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 smtClean="0"/>
              <a:t>判斷長短均線買賣點：</a:t>
            </a:r>
            <a:endParaRPr lang="en-US" altLang="zh-TW" sz="2400" dirty="0" smtClean="0"/>
          </a:p>
          <a:p>
            <a:pPr marL="914400" lvl="2" indent="0">
              <a:buNone/>
            </a:pPr>
            <a:r>
              <a:rPr lang="zh-TW" altLang="en-US" sz="2000" dirty="0" smtClean="0"/>
              <a:t>若前一日均線差</a:t>
            </a:r>
            <a:r>
              <a:rPr lang="en-US" altLang="zh-TW" sz="2000" dirty="0" smtClean="0"/>
              <a:t>&lt;=0</a:t>
            </a:r>
            <a:r>
              <a:rPr lang="zh-TW" altLang="en-US" sz="2000" dirty="0" smtClean="0"/>
              <a:t>，本日均線差</a:t>
            </a:r>
            <a:r>
              <a:rPr lang="en-US" altLang="zh-TW" sz="2000" dirty="0" smtClean="0"/>
              <a:t>&gt;0</a:t>
            </a:r>
            <a:r>
              <a:rPr lang="zh-TW" altLang="en-US" sz="2000" dirty="0" smtClean="0"/>
              <a:t>，則應買進</a:t>
            </a:r>
            <a:endParaRPr lang="en-US" altLang="zh-TW" sz="2000" dirty="0" smtClean="0"/>
          </a:p>
          <a:p>
            <a:pPr marL="914400" lvl="2" indent="0">
              <a:buNone/>
            </a:pPr>
            <a:r>
              <a:rPr lang="zh-TW" altLang="en-US" sz="2000" dirty="0"/>
              <a:t>若前一日均線</a:t>
            </a:r>
            <a:r>
              <a:rPr lang="zh-TW" altLang="en-US" sz="2000" dirty="0" smtClean="0"/>
              <a:t>差</a:t>
            </a:r>
            <a:r>
              <a:rPr lang="en-US" altLang="zh-TW" sz="2000" dirty="0"/>
              <a:t>&gt;</a:t>
            </a:r>
            <a:r>
              <a:rPr lang="en-US" altLang="zh-TW" sz="2000" dirty="0" smtClean="0"/>
              <a:t>0</a:t>
            </a:r>
            <a:r>
              <a:rPr lang="zh-TW" altLang="en-US" sz="2000" dirty="0"/>
              <a:t>，本日均線</a:t>
            </a:r>
            <a:r>
              <a:rPr lang="zh-TW" altLang="en-US" sz="2000" dirty="0" smtClean="0"/>
              <a:t>差</a:t>
            </a:r>
            <a:r>
              <a:rPr lang="en-US" altLang="zh-TW" sz="2000" dirty="0" smtClean="0"/>
              <a:t>&lt;=0</a:t>
            </a:r>
            <a:r>
              <a:rPr lang="zh-TW" altLang="en-US" sz="2000" dirty="0"/>
              <a:t>，則</a:t>
            </a:r>
            <a:r>
              <a:rPr lang="zh-TW" altLang="en-US" sz="2000" dirty="0" smtClean="0"/>
              <a:t>應賣出</a:t>
            </a:r>
            <a:endParaRPr lang="en-US" altLang="zh-TW" sz="2000" dirty="0"/>
          </a:p>
          <a:p>
            <a:pPr marL="914400" lvl="7" indent="0">
              <a:buNone/>
            </a:pPr>
            <a:r>
              <a:rPr lang="zh-TW" altLang="en-US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其他，則不作為</a:t>
            </a:r>
            <a:endParaRPr lang="en-US" altLang="zh-TW" dirty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綜合判斷買賣點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2" indent="0">
              <a:buNone/>
            </a:pPr>
            <a:r>
              <a:rPr lang="zh-TW" altLang="en-US" sz="2000" dirty="0" smtClean="0"/>
              <a:t>若心理線買進或均線指標買進，</a:t>
            </a:r>
            <a:r>
              <a:rPr lang="zh-TW" altLang="en-US" sz="2000" dirty="0"/>
              <a:t>則應</a:t>
            </a:r>
            <a:r>
              <a:rPr lang="zh-TW" altLang="en-US" sz="2000" dirty="0" smtClean="0"/>
              <a:t>買進</a:t>
            </a:r>
          </a:p>
          <a:p>
            <a:pPr marL="914400" lvl="2" indent="0">
              <a:buNone/>
            </a:pPr>
            <a:r>
              <a:rPr lang="zh-TW" altLang="en-US" sz="2000" dirty="0" smtClean="0"/>
              <a:t>若心理線賣出或均線指標賣出，則應賣出</a:t>
            </a:r>
            <a:endParaRPr lang="en-US" altLang="zh-TW" sz="2000" dirty="0" smtClean="0"/>
          </a:p>
          <a:p>
            <a:pPr marL="914400" lvl="7" indent="0">
              <a:buNone/>
            </a:pPr>
            <a:r>
              <a:rPr lang="zh-TW" altLang="en-US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其他，則不作為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依前一日買賣建議，計算當日部位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若當日為買進，則記錄買進價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開盤價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，並統計買進次數。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若當日為賣出，則記錄賣出價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開盤價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，並統計賣出次數。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980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方法</a:t>
            </a:r>
            <a:r>
              <a:rPr lang="en-US" altLang="zh-TW" dirty="0"/>
              <a:t>(method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lvl="6" indent="-355600">
              <a:buFont typeface="Wingdings" panose="05000000000000000000" pitchFamily="2" charset="2"/>
              <a:buChar char="n"/>
            </a:pPr>
            <a:r>
              <a:rPr lang="en-US" altLang="zh-TW" sz="2400" dirty="0"/>
              <a:t>COMBO(</a:t>
            </a:r>
            <a:r>
              <a:rPr lang="zh-TW" altLang="en-US" sz="2400" dirty="0"/>
              <a:t>均線指標回測</a:t>
            </a:r>
            <a:r>
              <a:rPr lang="en-US" altLang="zh-TW" sz="2400" dirty="0" smtClean="0"/>
              <a:t>)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12800" lvl="7" indent="-355600"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</a:t>
            </a:r>
            <a:r>
              <a:rPr lang="en-US" altLang="zh-TW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B&amp;H</a:t>
            </a:r>
            <a:r>
              <a:rPr lang="zh-TW" altLang="en-US" sz="24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報酬</a:t>
            </a:r>
            <a:endParaRPr lang="en-US" altLang="zh-TW" sz="24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計算總盈虧、獲利總計、虧損總計、交易次數、獲利次數、虧損次數、獲利因子、勝率、報酬率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其中：獲利因子 </a:t>
            </a:r>
            <a:r>
              <a:rPr lang="en-US" altLang="zh-TW" sz="2400" dirty="0"/>
              <a:t>=</a:t>
            </a:r>
            <a:r>
              <a:rPr lang="zh-TW" altLang="en-US" sz="2400" dirty="0"/>
              <a:t> 總獲利</a:t>
            </a:r>
            <a:r>
              <a:rPr lang="en-US" altLang="zh-TW" sz="2400" dirty="0"/>
              <a:t>/</a:t>
            </a:r>
            <a:r>
              <a:rPr lang="zh-TW" altLang="en-US" sz="2400" dirty="0"/>
              <a:t>總虧損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勝率 </a:t>
            </a:r>
            <a:r>
              <a:rPr lang="en-US" altLang="zh-TW" sz="2400" dirty="0"/>
              <a:t>=</a:t>
            </a:r>
            <a:r>
              <a:rPr lang="zh-TW" altLang="en-US" sz="2400" dirty="0"/>
              <a:t> </a:t>
            </a:r>
            <a:r>
              <a:rPr lang="en-US" altLang="zh-TW" sz="2400" dirty="0"/>
              <a:t>100*</a:t>
            </a:r>
            <a:r>
              <a:rPr lang="zh-TW" altLang="en-US" sz="2400" dirty="0"/>
              <a:t>獲利次數</a:t>
            </a:r>
            <a:r>
              <a:rPr lang="en-US" altLang="zh-TW" sz="2400" dirty="0"/>
              <a:t>/</a:t>
            </a:r>
            <a:r>
              <a:rPr lang="zh-TW" altLang="en-US" sz="2400" dirty="0"/>
              <a:t>總交易次數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zh-TW" altLang="en-US" sz="2400" dirty="0"/>
              <a:t>報酬率 </a:t>
            </a:r>
            <a:r>
              <a:rPr lang="en-US" altLang="zh-TW" sz="2400" dirty="0"/>
              <a:t>=</a:t>
            </a:r>
            <a:r>
              <a:rPr lang="zh-TW" altLang="en-US" sz="2400" dirty="0"/>
              <a:t> 總盈虧 </a:t>
            </a:r>
            <a:r>
              <a:rPr lang="en-US" altLang="zh-TW" sz="2400" dirty="0"/>
              <a:t>/</a:t>
            </a:r>
            <a:r>
              <a:rPr lang="zh-TW" altLang="en-US" sz="2400" dirty="0"/>
              <a:t> 買進金額合計</a:t>
            </a:r>
          </a:p>
          <a:p>
            <a:pPr marL="812800" lvl="7" indent="-355600">
              <a:buFont typeface="Wingdings" panose="05000000000000000000" pitchFamily="2" charset="2"/>
              <a:buChar char="n"/>
            </a:pPr>
            <a:endParaRPr lang="zh-TW" altLang="en-US" sz="24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1352-BDEE-4639-B991-B5F7E2B5DB9A}" type="datetime1">
              <a:rPr lang="zh-TW" altLang="en-US" smtClean="0"/>
              <a:t>2017/7/14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B75-57F7-4119-BE5F-F18AB71A3A87}" type="slidenum">
              <a:rPr lang="zh-TW" altLang="en-US" smtClean="0"/>
              <a:t>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706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3568" y="2852936"/>
            <a:ext cx="7772400" cy="1362075"/>
          </a:xfrm>
        </p:spPr>
        <p:txBody>
          <a:bodyPr/>
          <a:lstStyle/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資料測試結果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62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0798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63</a:t>
            </a:fld>
            <a:endParaRPr lang="en-US" altLang="zh-TW"/>
          </a:p>
        </p:txBody>
      </p:sp>
      <p:sp>
        <p:nvSpPr>
          <p:cNvPr id="6" name="標題 1"/>
          <p:cNvSpPr txBox="1">
            <a:spLocks/>
          </p:cNvSpPr>
          <p:nvPr/>
        </p:nvSpPr>
        <p:spPr bwMode="gray">
          <a:xfrm>
            <a:off x="457200" y="228600"/>
            <a:ext cx="82296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r>
              <a:rPr lang="zh-TW" altLang="en-US" kern="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類別測試</a:t>
            </a:r>
            <a:endParaRPr lang="zh-TW" altLang="en-US" kern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707" r="59306" b="15086"/>
          <a:stretch/>
        </p:blipFill>
        <p:spPr>
          <a:xfrm>
            <a:off x="1403648" y="1556792"/>
            <a:ext cx="6059016" cy="454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23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7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繪製股票圖</a:t>
            </a:r>
            <a:endParaRPr lang="zh-TW" altLang="en-US" sz="3200" dirty="0"/>
          </a:p>
        </p:txBody>
      </p:sp>
      <p:pic>
        <p:nvPicPr>
          <p:cNvPr id="6" name="圖片 5" descr="Read_excel - Internet Explor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42" b="34172"/>
          <a:stretch/>
        </p:blipFill>
        <p:spPr>
          <a:xfrm>
            <a:off x="0" y="1778000"/>
            <a:ext cx="9144000" cy="2514600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827584" y="4581128"/>
            <a:ext cx="7488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轉換日期格式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例如 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12-01-2016)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將日期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(string)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轉為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(float)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將資料打包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(zip)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2175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8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繪製股票圖</a:t>
            </a:r>
            <a:endParaRPr lang="zh-TW" altLang="en-US" sz="3200" dirty="0"/>
          </a:p>
        </p:txBody>
      </p:sp>
      <p:pic>
        <p:nvPicPr>
          <p:cNvPr id="2" name="圖片 1" descr="Read_excel - Internet Explor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07" b="17181"/>
          <a:stretch/>
        </p:blipFill>
        <p:spPr>
          <a:xfrm>
            <a:off x="0" y="1803400"/>
            <a:ext cx="9144000" cy="341630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331640" y="5517232"/>
            <a:ext cx="5256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繪製完成</a:t>
            </a:r>
            <a:endParaRPr lang="zh-TW" altLang="en-US" sz="32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86511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0B5-FED3-4ABE-832F-3D3CE05007CC}" type="datetime1">
              <a:rPr lang="zh-TW" altLang="en-US" smtClean="0"/>
              <a:t>2017/7/14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1BFB9-C4B6-4F3F-866C-EBBEAFBD088B}" type="slidenum">
              <a:rPr lang="en-US" altLang="zh-TW" smtClean="0"/>
              <a:pPr/>
              <a:t>9</a:t>
            </a:fld>
            <a:endParaRPr lang="en-US" altLang="zh-TW"/>
          </a:p>
        </p:txBody>
      </p:sp>
      <p:sp>
        <p:nvSpPr>
          <p:cNvPr id="3" name="文字方塊 2"/>
          <p:cNvSpPr txBox="1"/>
          <p:nvPr/>
        </p:nvSpPr>
        <p:spPr>
          <a:xfrm>
            <a:off x="395536" y="11663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32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Jupyter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notebook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的問題</a:t>
            </a:r>
            <a:endParaRPr lang="zh-TW" altLang="en-US" sz="32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735236" y="1484783"/>
            <a:ext cx="772519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en-US" altLang="zh-TW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Jupyter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notebook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可以即時執行</a:t>
            </a:r>
            <a:r>
              <a:rPr lang="en-US" altLang="zh-TW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ipython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，但卻很難將這些程式碼串起來。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如果要將一連串的指令操作記錄下來，並提供重複利用的機會，</a:t>
            </a:r>
            <a:r>
              <a:rPr lang="en-US" altLang="zh-TW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jupyter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notebook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並非是一個很好的選擇。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Anaconda 3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提供了一個整合的開發環境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en-US" altLang="zh-TW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Spyder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，它可以解決上述的問題。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 descr="Spyder (Python 3.6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" r="44" b="67572"/>
          <a:stretch/>
        </p:blipFill>
        <p:spPr>
          <a:xfrm>
            <a:off x="25834" y="4593326"/>
            <a:ext cx="9144000" cy="176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95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65TGp_simple_light">
  <a:themeElements>
    <a:clrScheme name="自訂 1">
      <a:dk1>
        <a:srgbClr val="000000"/>
      </a:dk1>
      <a:lt1>
        <a:srgbClr val="FFFFFF"/>
      </a:lt1>
      <a:dk2>
        <a:srgbClr val="37399B"/>
      </a:dk2>
      <a:lt2>
        <a:srgbClr val="C0C0C0"/>
      </a:lt2>
      <a:accent1>
        <a:srgbClr val="699DE9"/>
      </a:accent1>
      <a:accent2>
        <a:srgbClr val="EFB049"/>
      </a:accent2>
      <a:accent3>
        <a:srgbClr val="FFFFFF"/>
      </a:accent3>
      <a:accent4>
        <a:srgbClr val="000000"/>
      </a:accent4>
      <a:accent5>
        <a:srgbClr val="B9CCF2"/>
      </a:accent5>
      <a:accent6>
        <a:srgbClr val="D99F41"/>
      </a:accent6>
      <a:hlink>
        <a:srgbClr val="7476DC"/>
      </a:hlink>
      <a:folHlink>
        <a:srgbClr val="9AC664"/>
      </a:folHlink>
    </a:clrScheme>
    <a:fontScheme name="Office 佈景主題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ffice 佈景主題 1">
        <a:dk1>
          <a:srgbClr val="000000"/>
        </a:dk1>
        <a:lt1>
          <a:srgbClr val="FFFFFF"/>
        </a:lt1>
        <a:dk2>
          <a:srgbClr val="000066"/>
        </a:dk2>
        <a:lt2>
          <a:srgbClr val="969696"/>
        </a:lt2>
        <a:accent1>
          <a:srgbClr val="6F4EE6"/>
        </a:accent1>
        <a:accent2>
          <a:srgbClr val="69BFF9"/>
        </a:accent2>
        <a:accent3>
          <a:srgbClr val="FFFFFF"/>
        </a:accent3>
        <a:accent4>
          <a:srgbClr val="000000"/>
        </a:accent4>
        <a:accent5>
          <a:srgbClr val="BBB2F0"/>
        </a:accent5>
        <a:accent6>
          <a:srgbClr val="5EADE2"/>
        </a:accent6>
        <a:hlink>
          <a:srgbClr val="D17FB6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佈景主題 2">
        <a:dk1>
          <a:srgbClr val="000000"/>
        </a:dk1>
        <a:lt1>
          <a:srgbClr val="FFFFFF"/>
        </a:lt1>
        <a:dk2>
          <a:srgbClr val="165E86"/>
        </a:dk2>
        <a:lt2>
          <a:srgbClr val="969696"/>
        </a:lt2>
        <a:accent1>
          <a:srgbClr val="33C5A9"/>
        </a:accent1>
        <a:accent2>
          <a:srgbClr val="90DE88"/>
        </a:accent2>
        <a:accent3>
          <a:srgbClr val="FFFFFF"/>
        </a:accent3>
        <a:accent4>
          <a:srgbClr val="000000"/>
        </a:accent4>
        <a:accent5>
          <a:srgbClr val="ADDFD1"/>
        </a:accent5>
        <a:accent6>
          <a:srgbClr val="82C97B"/>
        </a:accent6>
        <a:hlink>
          <a:srgbClr val="7D96D3"/>
        </a:hlink>
        <a:folHlink>
          <a:srgbClr val="DEDB7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佈景主題 3">
        <a:dk1>
          <a:srgbClr val="000000"/>
        </a:dk1>
        <a:lt1>
          <a:srgbClr val="FFFFFF"/>
        </a:lt1>
        <a:dk2>
          <a:srgbClr val="37399B"/>
        </a:dk2>
        <a:lt2>
          <a:srgbClr val="C0C0C0"/>
        </a:lt2>
        <a:accent1>
          <a:srgbClr val="699DE9"/>
        </a:accent1>
        <a:accent2>
          <a:srgbClr val="EFB049"/>
        </a:accent2>
        <a:accent3>
          <a:srgbClr val="FFFFFF"/>
        </a:accent3>
        <a:accent4>
          <a:srgbClr val="000000"/>
        </a:accent4>
        <a:accent5>
          <a:srgbClr val="B9CCF2"/>
        </a:accent5>
        <a:accent6>
          <a:srgbClr val="D99F41"/>
        </a:accent6>
        <a:hlink>
          <a:srgbClr val="7476DC"/>
        </a:hlink>
        <a:folHlink>
          <a:srgbClr val="9AC66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訂 1">
    <a:dk1>
      <a:srgbClr val="000000"/>
    </a:dk1>
    <a:lt1>
      <a:srgbClr val="FFFFFF"/>
    </a:lt1>
    <a:dk2>
      <a:srgbClr val="37399B"/>
    </a:dk2>
    <a:lt2>
      <a:srgbClr val="C0C0C0"/>
    </a:lt2>
    <a:accent1>
      <a:srgbClr val="699DE9"/>
    </a:accent1>
    <a:accent2>
      <a:srgbClr val="EFB049"/>
    </a:accent2>
    <a:accent3>
      <a:srgbClr val="FFFFFF"/>
    </a:accent3>
    <a:accent4>
      <a:srgbClr val="000000"/>
    </a:accent4>
    <a:accent5>
      <a:srgbClr val="B9CCF2"/>
    </a:accent5>
    <a:accent6>
      <a:srgbClr val="D99F41"/>
    </a:accent6>
    <a:hlink>
      <a:srgbClr val="7476DC"/>
    </a:hlink>
    <a:folHlink>
      <a:srgbClr val="9AC66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1029</TotalTime>
  <Words>2395</Words>
  <Application>Microsoft Office PowerPoint</Application>
  <PresentationFormat>如螢幕大小 (4:3)</PresentationFormat>
  <Paragraphs>380</Paragraphs>
  <Slides>63</Slides>
  <Notes>1</Notes>
  <HiddenSlides>0</HiddenSlides>
  <MMClips>0</MMClips>
  <ScaleCrop>false</ScaleCrop>
  <HeadingPairs>
    <vt:vector size="6" baseType="variant"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63</vt:i4>
      </vt:variant>
    </vt:vector>
  </HeadingPairs>
  <TitlesOfParts>
    <vt:vector size="65" baseType="lpstr">
      <vt:lpstr>165TGp_simple_light</vt:lpstr>
      <vt:lpstr>Image</vt:lpstr>
      <vt:lpstr>用Python程式學習金融交易策略(續)</vt:lpstr>
      <vt:lpstr>上網(Google)抓取股價日資料，繪製股票圖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擷取Google Finance台股資料的關鍵</vt:lpstr>
      <vt:lpstr>PowerPoint 簡報</vt:lpstr>
      <vt:lpstr>PowerPoint 簡報</vt:lpstr>
      <vt:lpstr>PowerPoint 簡報</vt:lpstr>
      <vt:lpstr>PowerPoint 簡報</vt:lpstr>
      <vt:lpstr>類別(class)說明：    GetGoogleFinance</vt:lpstr>
      <vt:lpstr>方法(method)</vt:lpstr>
      <vt:lpstr>方法(method)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交易策略模組說明</vt:lpstr>
      <vt:lpstr>類別(class)說明：    BackTest</vt:lpstr>
      <vt:lpstr>方法(method)</vt:lpstr>
      <vt:lpstr>方法(method)</vt:lpstr>
      <vt:lpstr>方法(method)</vt:lpstr>
      <vt:lpstr>方法(method)</vt:lpstr>
      <vt:lpstr>投資損益的計算方式</vt:lpstr>
      <vt:lpstr>投資績效評估</vt:lpstr>
      <vt:lpstr>如何使用上述的方法</vt:lpstr>
      <vt:lpstr>也可以這樣用</vt:lpstr>
      <vt:lpstr>還可以這樣用</vt:lpstr>
      <vt:lpstr>Matplotlib繪圖使用中文的問題</vt:lpstr>
      <vt:lpstr>Matplotlib繪圖使用中文的問題</vt:lpstr>
      <vt:lpstr>交易策略績效評估</vt:lpstr>
      <vt:lpstr>交易策略績效評估指標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修改後類別(class)說明：    BackTest</vt:lpstr>
      <vt:lpstr>方法(method)</vt:lpstr>
      <vt:lpstr>方法(method)</vt:lpstr>
      <vt:lpstr>方法(method)</vt:lpstr>
      <vt:lpstr>方法(method)</vt:lpstr>
      <vt:lpstr>方法(method)</vt:lpstr>
      <vt:lpstr>方法(method)</vt:lpstr>
      <vt:lpstr>方法(method)</vt:lpstr>
      <vt:lpstr>資料測試結果</vt:lpstr>
      <vt:lpstr>PowerPoint 簡報</vt:lpstr>
    </vt:vector>
  </TitlesOfParts>
  <Company>統一綜合證券股份有限公司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用Python程式學習金融交易策略</dc:title>
  <dc:creator>cctsai</dc:creator>
  <cp:lastModifiedBy>cctsai</cp:lastModifiedBy>
  <cp:revision>65</cp:revision>
  <dcterms:created xsi:type="dcterms:W3CDTF">2017-06-27T13:21:51Z</dcterms:created>
  <dcterms:modified xsi:type="dcterms:W3CDTF">2017-07-14T00:42:34Z</dcterms:modified>
</cp:coreProperties>
</file>

<file path=docProps/thumbnail.jpeg>
</file>